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Century Gothic Paneuropean" panose="020B0604020202020204" charset="0"/>
      <p:regular r:id="rId15"/>
    </p:embeddedFont>
    <p:embeddedFont>
      <p:font typeface="Century Gothic Paneuropean Bold"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5" d="100"/>
          <a:sy n="45" d="100"/>
        </p:scale>
        <p:origin x="816" y="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sv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48.sv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33.png"/><Relationship Id="rId17" Type="http://schemas.openxmlformats.org/officeDocument/2006/relationships/image" Target="../media/image38.svg"/><Relationship Id="rId2" Type="http://schemas.openxmlformats.org/officeDocument/2006/relationships/image" Target="../media/image23.png"/><Relationship Id="rId16"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5" Type="http://schemas.openxmlformats.org/officeDocument/2006/relationships/image" Target="../media/image3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 Id="rId1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445309" y="8660204"/>
            <a:ext cx="19178618" cy="2932492"/>
            <a:chOff x="0" y="0"/>
            <a:chExt cx="186375649" cy="28497625"/>
          </a:xfrm>
        </p:grpSpPr>
        <p:sp>
          <p:nvSpPr>
            <p:cNvPr id="3" name="Freeform 3"/>
            <p:cNvSpPr/>
            <p:nvPr/>
          </p:nvSpPr>
          <p:spPr>
            <a:xfrm>
              <a:off x="72390" y="72390"/>
              <a:ext cx="186230868" cy="28352846"/>
            </a:xfrm>
            <a:custGeom>
              <a:avLst/>
              <a:gdLst/>
              <a:ahLst/>
              <a:cxnLst/>
              <a:rect l="l" t="t" r="r" b="b"/>
              <a:pathLst>
                <a:path w="186230868" h="28352846">
                  <a:moveTo>
                    <a:pt x="0" y="0"/>
                  </a:moveTo>
                  <a:lnTo>
                    <a:pt x="186230868" y="0"/>
                  </a:lnTo>
                  <a:lnTo>
                    <a:pt x="186230868" y="28352845"/>
                  </a:lnTo>
                  <a:lnTo>
                    <a:pt x="0" y="28352845"/>
                  </a:lnTo>
                  <a:lnTo>
                    <a:pt x="0" y="0"/>
                  </a:lnTo>
                  <a:close/>
                </a:path>
              </a:pathLst>
            </a:custGeom>
            <a:solidFill>
              <a:srgbClr val="F3F0EC"/>
            </a:solidFill>
          </p:spPr>
        </p:sp>
        <p:sp>
          <p:nvSpPr>
            <p:cNvPr id="4" name="Freeform 4"/>
            <p:cNvSpPr/>
            <p:nvPr/>
          </p:nvSpPr>
          <p:spPr>
            <a:xfrm>
              <a:off x="0" y="0"/>
              <a:ext cx="186375650" cy="28497625"/>
            </a:xfrm>
            <a:custGeom>
              <a:avLst/>
              <a:gdLst/>
              <a:ahLst/>
              <a:cxnLst/>
              <a:rect l="l" t="t" r="r" b="b"/>
              <a:pathLst>
                <a:path w="186375650" h="28497625">
                  <a:moveTo>
                    <a:pt x="186230865" y="28352846"/>
                  </a:moveTo>
                  <a:lnTo>
                    <a:pt x="186375650" y="28352846"/>
                  </a:lnTo>
                  <a:lnTo>
                    <a:pt x="186375650" y="28497625"/>
                  </a:lnTo>
                  <a:lnTo>
                    <a:pt x="186230865" y="28497625"/>
                  </a:lnTo>
                  <a:lnTo>
                    <a:pt x="186230865" y="28352846"/>
                  </a:lnTo>
                  <a:close/>
                  <a:moveTo>
                    <a:pt x="0" y="144780"/>
                  </a:moveTo>
                  <a:lnTo>
                    <a:pt x="144780" y="144780"/>
                  </a:lnTo>
                  <a:lnTo>
                    <a:pt x="144780" y="28352846"/>
                  </a:lnTo>
                  <a:lnTo>
                    <a:pt x="0" y="28352846"/>
                  </a:lnTo>
                  <a:lnTo>
                    <a:pt x="0" y="144780"/>
                  </a:lnTo>
                  <a:close/>
                  <a:moveTo>
                    <a:pt x="0" y="28352846"/>
                  </a:moveTo>
                  <a:lnTo>
                    <a:pt x="144780" y="28352846"/>
                  </a:lnTo>
                  <a:lnTo>
                    <a:pt x="144780" y="28497625"/>
                  </a:lnTo>
                  <a:lnTo>
                    <a:pt x="0" y="28497625"/>
                  </a:lnTo>
                  <a:lnTo>
                    <a:pt x="0" y="28352846"/>
                  </a:lnTo>
                  <a:close/>
                  <a:moveTo>
                    <a:pt x="186230865" y="144780"/>
                  </a:moveTo>
                  <a:lnTo>
                    <a:pt x="186375650" y="144780"/>
                  </a:lnTo>
                  <a:lnTo>
                    <a:pt x="186375650" y="28352846"/>
                  </a:lnTo>
                  <a:lnTo>
                    <a:pt x="186230865" y="28352846"/>
                  </a:lnTo>
                  <a:lnTo>
                    <a:pt x="186230865" y="144780"/>
                  </a:lnTo>
                  <a:close/>
                  <a:moveTo>
                    <a:pt x="144780" y="28352846"/>
                  </a:moveTo>
                  <a:lnTo>
                    <a:pt x="186230865" y="28352846"/>
                  </a:lnTo>
                  <a:lnTo>
                    <a:pt x="186230865" y="28497625"/>
                  </a:lnTo>
                  <a:lnTo>
                    <a:pt x="144780" y="28497625"/>
                  </a:lnTo>
                  <a:lnTo>
                    <a:pt x="144780" y="28352846"/>
                  </a:lnTo>
                  <a:close/>
                  <a:moveTo>
                    <a:pt x="186230865" y="0"/>
                  </a:moveTo>
                  <a:lnTo>
                    <a:pt x="186375650" y="0"/>
                  </a:lnTo>
                  <a:lnTo>
                    <a:pt x="186375650" y="144780"/>
                  </a:lnTo>
                  <a:lnTo>
                    <a:pt x="186230865" y="144780"/>
                  </a:lnTo>
                  <a:lnTo>
                    <a:pt x="186230865" y="0"/>
                  </a:lnTo>
                  <a:close/>
                  <a:moveTo>
                    <a:pt x="0" y="0"/>
                  </a:moveTo>
                  <a:lnTo>
                    <a:pt x="144780" y="0"/>
                  </a:lnTo>
                  <a:lnTo>
                    <a:pt x="144780" y="144780"/>
                  </a:lnTo>
                  <a:lnTo>
                    <a:pt x="0" y="144780"/>
                  </a:lnTo>
                  <a:lnTo>
                    <a:pt x="0" y="0"/>
                  </a:lnTo>
                  <a:close/>
                  <a:moveTo>
                    <a:pt x="144780" y="0"/>
                  </a:moveTo>
                  <a:lnTo>
                    <a:pt x="186230865" y="0"/>
                  </a:lnTo>
                  <a:lnTo>
                    <a:pt x="186230865" y="144780"/>
                  </a:lnTo>
                  <a:lnTo>
                    <a:pt x="144780" y="144780"/>
                  </a:lnTo>
                  <a:lnTo>
                    <a:pt x="144780" y="0"/>
                  </a:lnTo>
                  <a:close/>
                </a:path>
              </a:pathLst>
            </a:custGeom>
            <a:solidFill>
              <a:srgbClr val="242424"/>
            </a:solidFill>
          </p:spPr>
        </p:sp>
      </p:grpSp>
      <p:sp>
        <p:nvSpPr>
          <p:cNvPr id="5" name="Freeform 5"/>
          <p:cNvSpPr/>
          <p:nvPr/>
        </p:nvSpPr>
        <p:spPr>
          <a:xfrm>
            <a:off x="886841" y="1387090"/>
            <a:ext cx="4284835" cy="8356948"/>
          </a:xfrm>
          <a:custGeom>
            <a:avLst/>
            <a:gdLst/>
            <a:ahLst/>
            <a:cxnLst/>
            <a:rect l="l" t="t" r="r" b="b"/>
            <a:pathLst>
              <a:path w="4284835" h="8356948">
                <a:moveTo>
                  <a:pt x="0" y="0"/>
                </a:moveTo>
                <a:lnTo>
                  <a:pt x="4284835" y="0"/>
                </a:lnTo>
                <a:lnTo>
                  <a:pt x="4284835" y="8356947"/>
                </a:lnTo>
                <a:lnTo>
                  <a:pt x="0" y="83569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flipH="1">
            <a:off x="3929642" y="1856633"/>
            <a:ext cx="4329942" cy="7782575"/>
          </a:xfrm>
          <a:custGeom>
            <a:avLst/>
            <a:gdLst/>
            <a:ahLst/>
            <a:cxnLst/>
            <a:rect l="l" t="t" r="r" b="b"/>
            <a:pathLst>
              <a:path w="4329942" h="7782575">
                <a:moveTo>
                  <a:pt x="4329942" y="0"/>
                </a:moveTo>
                <a:lnTo>
                  <a:pt x="0" y="0"/>
                </a:lnTo>
                <a:lnTo>
                  <a:pt x="0" y="7782575"/>
                </a:lnTo>
                <a:lnTo>
                  <a:pt x="4329942" y="7782575"/>
                </a:lnTo>
                <a:lnTo>
                  <a:pt x="4329942"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8485277" y="2594630"/>
            <a:ext cx="9432746" cy="2773378"/>
          </a:xfrm>
          <a:prstGeom prst="rect">
            <a:avLst/>
          </a:prstGeom>
        </p:spPr>
        <p:txBody>
          <a:bodyPr lIns="0" tIns="0" rIns="0" bIns="0" rtlCol="0" anchor="t">
            <a:spAutoFit/>
          </a:bodyPr>
          <a:lstStyle/>
          <a:p>
            <a:pPr algn="ctr">
              <a:lnSpc>
                <a:spcPts val="10863"/>
              </a:lnSpc>
            </a:pPr>
            <a:r>
              <a:rPr lang="en-US" sz="9876" b="1">
                <a:solidFill>
                  <a:srgbClr val="F3F0EC"/>
                </a:solidFill>
                <a:latin typeface="Century Gothic Paneuropean Bold"/>
                <a:ea typeface="Century Gothic Paneuropean Bold"/>
                <a:cs typeface="Century Gothic Paneuropean Bold"/>
                <a:sym typeface="Century Gothic Paneuropean Bold"/>
              </a:rPr>
              <a:t>BioMath Health Assistant</a:t>
            </a:r>
          </a:p>
        </p:txBody>
      </p:sp>
      <p:sp>
        <p:nvSpPr>
          <p:cNvPr id="8" name="TextBox 8"/>
          <p:cNvSpPr txBox="1"/>
          <p:nvPr/>
        </p:nvSpPr>
        <p:spPr>
          <a:xfrm>
            <a:off x="9144000" y="5490404"/>
            <a:ext cx="8115300" cy="825556"/>
          </a:xfrm>
          <a:prstGeom prst="rect">
            <a:avLst/>
          </a:prstGeom>
        </p:spPr>
        <p:txBody>
          <a:bodyPr lIns="0" tIns="0" rIns="0" bIns="0" rtlCol="0" anchor="t">
            <a:spAutoFit/>
          </a:bodyPr>
          <a:lstStyle/>
          <a:p>
            <a:pPr algn="ctr">
              <a:lnSpc>
                <a:spcPts val="3321"/>
              </a:lnSpc>
              <a:spcBef>
                <a:spcPct val="0"/>
              </a:spcBef>
            </a:pPr>
            <a:r>
              <a:rPr lang="en-US" sz="2372">
                <a:solidFill>
                  <a:srgbClr val="F3F0EC"/>
                </a:solidFill>
                <a:latin typeface="Century Gothic Paneuropean"/>
                <a:ea typeface="Century Gothic Paneuropean"/>
                <a:cs typeface="Century Gothic Paneuropean"/>
                <a:sym typeface="Century Gothic Paneuropean"/>
              </a:rPr>
              <a:t>Bridging Mathematics and Biology for Smarter Healthcare</a:t>
            </a:r>
          </a:p>
        </p:txBody>
      </p:sp>
      <p:sp>
        <p:nvSpPr>
          <p:cNvPr id="9" name="TextBox 9"/>
          <p:cNvSpPr txBox="1"/>
          <p:nvPr/>
        </p:nvSpPr>
        <p:spPr>
          <a:xfrm>
            <a:off x="5720432" y="9210675"/>
            <a:ext cx="11538868" cy="422273"/>
          </a:xfrm>
          <a:prstGeom prst="rect">
            <a:avLst/>
          </a:prstGeom>
        </p:spPr>
        <p:txBody>
          <a:bodyPr lIns="0" tIns="0" rIns="0" bIns="0" rtlCol="0" anchor="t">
            <a:spAutoFit/>
          </a:bodyPr>
          <a:lstStyle/>
          <a:p>
            <a:pPr algn="r">
              <a:lnSpc>
                <a:spcPts val="3500"/>
              </a:lnSpc>
            </a:pPr>
            <a:r>
              <a:rPr lang="en-US" sz="2500" dirty="0">
                <a:solidFill>
                  <a:srgbClr val="000000"/>
                </a:solidFill>
                <a:latin typeface="Century Gothic Paneuropean"/>
                <a:ea typeface="Century Gothic Paneuropean"/>
                <a:cs typeface="Century Gothic Paneuropean"/>
                <a:sym typeface="Century Gothic Paneuropean"/>
              </a:rPr>
              <a:t>BioMaths_Health_Assistant| August 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445309" y="8660204"/>
            <a:ext cx="19178618" cy="2932492"/>
            <a:chOff x="0" y="0"/>
            <a:chExt cx="186375649" cy="28497625"/>
          </a:xfrm>
        </p:grpSpPr>
        <p:sp>
          <p:nvSpPr>
            <p:cNvPr id="3" name="Freeform 3"/>
            <p:cNvSpPr/>
            <p:nvPr/>
          </p:nvSpPr>
          <p:spPr>
            <a:xfrm>
              <a:off x="72390" y="72390"/>
              <a:ext cx="186230868" cy="28352846"/>
            </a:xfrm>
            <a:custGeom>
              <a:avLst/>
              <a:gdLst/>
              <a:ahLst/>
              <a:cxnLst/>
              <a:rect l="l" t="t" r="r" b="b"/>
              <a:pathLst>
                <a:path w="186230868" h="28352846">
                  <a:moveTo>
                    <a:pt x="0" y="0"/>
                  </a:moveTo>
                  <a:lnTo>
                    <a:pt x="186230868" y="0"/>
                  </a:lnTo>
                  <a:lnTo>
                    <a:pt x="186230868" y="28352845"/>
                  </a:lnTo>
                  <a:lnTo>
                    <a:pt x="0" y="28352845"/>
                  </a:lnTo>
                  <a:lnTo>
                    <a:pt x="0" y="0"/>
                  </a:lnTo>
                  <a:close/>
                </a:path>
              </a:pathLst>
            </a:custGeom>
            <a:solidFill>
              <a:srgbClr val="F3F0EC"/>
            </a:solidFill>
          </p:spPr>
        </p:sp>
        <p:sp>
          <p:nvSpPr>
            <p:cNvPr id="4" name="Freeform 4"/>
            <p:cNvSpPr/>
            <p:nvPr/>
          </p:nvSpPr>
          <p:spPr>
            <a:xfrm>
              <a:off x="0" y="0"/>
              <a:ext cx="186375650" cy="28497625"/>
            </a:xfrm>
            <a:custGeom>
              <a:avLst/>
              <a:gdLst/>
              <a:ahLst/>
              <a:cxnLst/>
              <a:rect l="l" t="t" r="r" b="b"/>
              <a:pathLst>
                <a:path w="186375650" h="28497625">
                  <a:moveTo>
                    <a:pt x="186230865" y="28352846"/>
                  </a:moveTo>
                  <a:lnTo>
                    <a:pt x="186375650" y="28352846"/>
                  </a:lnTo>
                  <a:lnTo>
                    <a:pt x="186375650" y="28497625"/>
                  </a:lnTo>
                  <a:lnTo>
                    <a:pt x="186230865" y="28497625"/>
                  </a:lnTo>
                  <a:lnTo>
                    <a:pt x="186230865" y="28352846"/>
                  </a:lnTo>
                  <a:close/>
                  <a:moveTo>
                    <a:pt x="0" y="144780"/>
                  </a:moveTo>
                  <a:lnTo>
                    <a:pt x="144780" y="144780"/>
                  </a:lnTo>
                  <a:lnTo>
                    <a:pt x="144780" y="28352846"/>
                  </a:lnTo>
                  <a:lnTo>
                    <a:pt x="0" y="28352846"/>
                  </a:lnTo>
                  <a:lnTo>
                    <a:pt x="0" y="144780"/>
                  </a:lnTo>
                  <a:close/>
                  <a:moveTo>
                    <a:pt x="0" y="28352846"/>
                  </a:moveTo>
                  <a:lnTo>
                    <a:pt x="144780" y="28352846"/>
                  </a:lnTo>
                  <a:lnTo>
                    <a:pt x="144780" y="28497625"/>
                  </a:lnTo>
                  <a:lnTo>
                    <a:pt x="0" y="28497625"/>
                  </a:lnTo>
                  <a:lnTo>
                    <a:pt x="0" y="28352846"/>
                  </a:lnTo>
                  <a:close/>
                  <a:moveTo>
                    <a:pt x="186230865" y="144780"/>
                  </a:moveTo>
                  <a:lnTo>
                    <a:pt x="186375650" y="144780"/>
                  </a:lnTo>
                  <a:lnTo>
                    <a:pt x="186375650" y="28352846"/>
                  </a:lnTo>
                  <a:lnTo>
                    <a:pt x="186230865" y="28352846"/>
                  </a:lnTo>
                  <a:lnTo>
                    <a:pt x="186230865" y="144780"/>
                  </a:lnTo>
                  <a:close/>
                  <a:moveTo>
                    <a:pt x="144780" y="28352846"/>
                  </a:moveTo>
                  <a:lnTo>
                    <a:pt x="186230865" y="28352846"/>
                  </a:lnTo>
                  <a:lnTo>
                    <a:pt x="186230865" y="28497625"/>
                  </a:lnTo>
                  <a:lnTo>
                    <a:pt x="144780" y="28497625"/>
                  </a:lnTo>
                  <a:lnTo>
                    <a:pt x="144780" y="28352846"/>
                  </a:lnTo>
                  <a:close/>
                  <a:moveTo>
                    <a:pt x="186230865" y="0"/>
                  </a:moveTo>
                  <a:lnTo>
                    <a:pt x="186375650" y="0"/>
                  </a:lnTo>
                  <a:lnTo>
                    <a:pt x="186375650" y="144780"/>
                  </a:lnTo>
                  <a:lnTo>
                    <a:pt x="186230865" y="144780"/>
                  </a:lnTo>
                  <a:lnTo>
                    <a:pt x="186230865" y="0"/>
                  </a:lnTo>
                  <a:close/>
                  <a:moveTo>
                    <a:pt x="0" y="0"/>
                  </a:moveTo>
                  <a:lnTo>
                    <a:pt x="144780" y="0"/>
                  </a:lnTo>
                  <a:lnTo>
                    <a:pt x="144780" y="144780"/>
                  </a:lnTo>
                  <a:lnTo>
                    <a:pt x="0" y="144780"/>
                  </a:lnTo>
                  <a:lnTo>
                    <a:pt x="0" y="0"/>
                  </a:lnTo>
                  <a:close/>
                  <a:moveTo>
                    <a:pt x="144780" y="0"/>
                  </a:moveTo>
                  <a:lnTo>
                    <a:pt x="186230865" y="0"/>
                  </a:lnTo>
                  <a:lnTo>
                    <a:pt x="186230865" y="144780"/>
                  </a:lnTo>
                  <a:lnTo>
                    <a:pt x="144780" y="144780"/>
                  </a:lnTo>
                  <a:lnTo>
                    <a:pt x="144780" y="0"/>
                  </a:lnTo>
                  <a:close/>
                </a:path>
              </a:pathLst>
            </a:custGeom>
            <a:solidFill>
              <a:srgbClr val="242424"/>
            </a:solidFill>
          </p:spPr>
        </p:sp>
      </p:grpSp>
      <p:sp>
        <p:nvSpPr>
          <p:cNvPr id="5" name="Freeform 5"/>
          <p:cNvSpPr/>
          <p:nvPr/>
        </p:nvSpPr>
        <p:spPr>
          <a:xfrm>
            <a:off x="12910084" y="558174"/>
            <a:ext cx="4349216" cy="9568276"/>
          </a:xfrm>
          <a:custGeom>
            <a:avLst/>
            <a:gdLst/>
            <a:ahLst/>
            <a:cxnLst/>
            <a:rect l="l" t="t" r="r" b="b"/>
            <a:pathLst>
              <a:path w="4349216" h="9568276">
                <a:moveTo>
                  <a:pt x="0" y="0"/>
                </a:moveTo>
                <a:lnTo>
                  <a:pt x="4349216" y="0"/>
                </a:lnTo>
                <a:lnTo>
                  <a:pt x="4349216" y="9568276"/>
                </a:lnTo>
                <a:lnTo>
                  <a:pt x="0" y="95682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028700" y="2101004"/>
            <a:ext cx="4997981" cy="1943100"/>
          </a:xfrm>
          <a:prstGeom prst="rect">
            <a:avLst/>
          </a:prstGeom>
        </p:spPr>
        <p:txBody>
          <a:bodyPr lIns="0" tIns="0" rIns="0" bIns="0" rtlCol="0" anchor="t">
            <a:spAutoFit/>
          </a:bodyPr>
          <a:lstStyle/>
          <a:p>
            <a:pPr algn="l">
              <a:lnSpc>
                <a:spcPts val="7679"/>
              </a:lnSpc>
            </a:pPr>
            <a:r>
              <a:rPr lang="en-US" sz="6399" b="1">
                <a:solidFill>
                  <a:srgbClr val="F3F0EC"/>
                </a:solidFill>
                <a:latin typeface="Century Gothic Paneuropean Bold"/>
                <a:ea typeface="Century Gothic Paneuropean Bold"/>
                <a:cs typeface="Century Gothic Paneuropean Bold"/>
                <a:sym typeface="Century Gothic Paneuropean Bold"/>
              </a:rPr>
              <a:t>Risk Assessment</a:t>
            </a:r>
          </a:p>
        </p:txBody>
      </p:sp>
      <p:grpSp>
        <p:nvGrpSpPr>
          <p:cNvPr id="7" name="Group 7"/>
          <p:cNvGrpSpPr/>
          <p:nvPr/>
        </p:nvGrpSpPr>
        <p:grpSpPr>
          <a:xfrm>
            <a:off x="821190" y="5248218"/>
            <a:ext cx="5740795" cy="2271099"/>
            <a:chOff x="0" y="0"/>
            <a:chExt cx="7654393" cy="3028132"/>
          </a:xfrm>
        </p:grpSpPr>
        <p:sp>
          <p:nvSpPr>
            <p:cNvPr id="8" name="TextBox 8"/>
            <p:cNvSpPr txBox="1"/>
            <p:nvPr/>
          </p:nvSpPr>
          <p:spPr>
            <a:xfrm>
              <a:off x="0" y="-38100"/>
              <a:ext cx="7654393" cy="537634"/>
            </a:xfrm>
            <a:prstGeom prst="rect">
              <a:avLst/>
            </a:prstGeom>
          </p:spPr>
          <p:txBody>
            <a:bodyPr lIns="0" tIns="0" rIns="0" bIns="0" rtlCol="0" anchor="t">
              <a:spAutoFit/>
            </a:bodyPr>
            <a:lstStyle/>
            <a:p>
              <a:pPr marL="0" lvl="0" indent="0" algn="l">
                <a:lnSpc>
                  <a:spcPts val="3499"/>
                </a:lnSpc>
                <a:spcBef>
                  <a:spcPct val="0"/>
                </a:spcBef>
              </a:pPr>
              <a:r>
                <a:rPr lang="en-US" sz="2499" b="1">
                  <a:solidFill>
                    <a:srgbClr val="F3F0EC"/>
                  </a:solidFill>
                  <a:latin typeface="Century Gothic Paneuropean Bold"/>
                  <a:ea typeface="Century Gothic Paneuropean Bold"/>
                  <a:cs typeface="Century Gothic Paneuropean Bold"/>
                  <a:sym typeface="Century Gothic Paneuropean Bold"/>
                </a:rPr>
                <a:t>Hea</a:t>
              </a:r>
              <a:r>
                <a:rPr lang="en-US" sz="2499" b="1" u="none">
                  <a:solidFill>
                    <a:srgbClr val="F3F0EC"/>
                  </a:solidFill>
                  <a:latin typeface="Century Gothic Paneuropean Bold"/>
                  <a:ea typeface="Century Gothic Paneuropean Bold"/>
                  <a:cs typeface="Century Gothic Paneuropean Bold"/>
                  <a:sym typeface="Century Gothic Paneuropean Bold"/>
                </a:rPr>
                <a:t>lth Risk Classification:</a:t>
              </a:r>
            </a:p>
          </p:txBody>
        </p:sp>
        <p:sp>
          <p:nvSpPr>
            <p:cNvPr id="9" name="TextBox 9"/>
            <p:cNvSpPr txBox="1"/>
            <p:nvPr/>
          </p:nvSpPr>
          <p:spPr>
            <a:xfrm>
              <a:off x="0" y="972213"/>
              <a:ext cx="7654393" cy="2055919"/>
            </a:xfrm>
            <a:prstGeom prst="rect">
              <a:avLst/>
            </a:prstGeom>
          </p:spPr>
          <p:txBody>
            <a:bodyPr lIns="0" tIns="0" rIns="0" bIns="0" rtlCol="0" anchor="t">
              <a:spAutoFit/>
            </a:bodyPr>
            <a:lstStyle/>
            <a:p>
              <a:pPr marL="0" lvl="0" indent="0" algn="l">
                <a:lnSpc>
                  <a:spcPts val="3079"/>
                </a:lnSpc>
                <a:spcBef>
                  <a:spcPct val="0"/>
                </a:spcBef>
              </a:pPr>
              <a:r>
                <a:rPr lang="en-US" sz="2199">
                  <a:solidFill>
                    <a:srgbClr val="F3F0EC"/>
                  </a:solidFill>
                  <a:latin typeface="Century Gothic Paneuropean"/>
                  <a:ea typeface="Century Gothic Paneuropean"/>
                  <a:cs typeface="Century Gothic Paneuropean"/>
                  <a:sym typeface="Century Gothic Paneuropean"/>
                </a:rPr>
                <a:t>Au</a:t>
              </a:r>
              <a:r>
                <a:rPr lang="en-US" sz="2199" u="none">
                  <a:solidFill>
                    <a:srgbClr val="F3F0EC"/>
                  </a:solidFill>
                  <a:latin typeface="Century Gothic Paneuropean"/>
                  <a:ea typeface="Century Gothic Paneuropean"/>
                  <a:cs typeface="Century Gothic Paneuropean"/>
                  <a:sym typeface="Century Gothic Paneuropean"/>
                </a:rPr>
                <a:t>tomatically categorizes patients into low, medium, or high risk based on BMI, vitals, and other metrics for quick prioritization.</a:t>
              </a:r>
            </a:p>
          </p:txBody>
        </p:sp>
      </p:grpSp>
      <p:grpSp>
        <p:nvGrpSpPr>
          <p:cNvPr id="10" name="Group 10"/>
          <p:cNvGrpSpPr/>
          <p:nvPr/>
        </p:nvGrpSpPr>
        <p:grpSpPr>
          <a:xfrm>
            <a:off x="6960150" y="2101004"/>
            <a:ext cx="5949934" cy="1880574"/>
            <a:chOff x="0" y="0"/>
            <a:chExt cx="7933245" cy="2507432"/>
          </a:xfrm>
        </p:grpSpPr>
        <p:sp>
          <p:nvSpPr>
            <p:cNvPr id="11" name="TextBox 11"/>
            <p:cNvSpPr txBox="1"/>
            <p:nvPr/>
          </p:nvSpPr>
          <p:spPr>
            <a:xfrm>
              <a:off x="0" y="-38100"/>
              <a:ext cx="5442810" cy="537634"/>
            </a:xfrm>
            <a:prstGeom prst="rect">
              <a:avLst/>
            </a:prstGeom>
          </p:spPr>
          <p:txBody>
            <a:bodyPr lIns="0" tIns="0" rIns="0" bIns="0" rtlCol="0" anchor="t">
              <a:spAutoFit/>
            </a:bodyPr>
            <a:lstStyle/>
            <a:p>
              <a:pPr marL="0" lvl="0" indent="0" algn="l">
                <a:lnSpc>
                  <a:spcPts val="3499"/>
                </a:lnSpc>
                <a:spcBef>
                  <a:spcPct val="0"/>
                </a:spcBef>
              </a:pPr>
              <a:r>
                <a:rPr lang="en-US" sz="2499" b="1" u="none">
                  <a:solidFill>
                    <a:srgbClr val="F3F0EC"/>
                  </a:solidFill>
                  <a:latin typeface="Century Gothic Paneuropean Bold"/>
                  <a:ea typeface="Century Gothic Paneuropean Bold"/>
                  <a:cs typeface="Century Gothic Paneuropean Bold"/>
                  <a:sym typeface="Century Gothic Paneuropean Bold"/>
                </a:rPr>
                <a:t>Early Detection:</a:t>
              </a:r>
            </a:p>
          </p:txBody>
        </p:sp>
        <p:sp>
          <p:nvSpPr>
            <p:cNvPr id="12" name="TextBox 12"/>
            <p:cNvSpPr txBox="1"/>
            <p:nvPr/>
          </p:nvSpPr>
          <p:spPr>
            <a:xfrm>
              <a:off x="0" y="972213"/>
              <a:ext cx="7933245" cy="1535219"/>
            </a:xfrm>
            <a:prstGeom prst="rect">
              <a:avLst/>
            </a:prstGeom>
          </p:spPr>
          <p:txBody>
            <a:bodyPr lIns="0" tIns="0" rIns="0" bIns="0" rtlCol="0" anchor="t">
              <a:spAutoFit/>
            </a:bodyPr>
            <a:lstStyle/>
            <a:p>
              <a:pPr marL="0" lvl="0" indent="0" algn="l">
                <a:lnSpc>
                  <a:spcPts val="3079"/>
                </a:lnSpc>
                <a:spcBef>
                  <a:spcPct val="0"/>
                </a:spcBef>
              </a:pPr>
              <a:r>
                <a:rPr lang="en-US" sz="2199">
                  <a:solidFill>
                    <a:srgbClr val="F3F0EC"/>
                  </a:solidFill>
                  <a:latin typeface="Century Gothic Paneuropean"/>
                  <a:ea typeface="Century Gothic Paneuropean"/>
                  <a:cs typeface="Century Gothic Paneuropean"/>
                  <a:sym typeface="Century Gothic Paneuropean"/>
                </a:rPr>
                <a:t>Id</a:t>
              </a:r>
              <a:r>
                <a:rPr lang="en-US" sz="2199" u="none">
                  <a:solidFill>
                    <a:srgbClr val="F3F0EC"/>
                  </a:solidFill>
                  <a:latin typeface="Century Gothic Paneuropean"/>
                  <a:ea typeface="Century Gothic Paneuropean"/>
                  <a:cs typeface="Century Gothic Paneuropean"/>
                  <a:sym typeface="Century Gothic Paneuropean"/>
                </a:rPr>
                <a:t>entifies abnormal trends early, allowing timely medical intervention before conditions worsen.</a:t>
              </a:r>
            </a:p>
          </p:txBody>
        </p:sp>
      </p:grpSp>
      <p:grpSp>
        <p:nvGrpSpPr>
          <p:cNvPr id="13" name="Group 13"/>
          <p:cNvGrpSpPr/>
          <p:nvPr/>
        </p:nvGrpSpPr>
        <p:grpSpPr>
          <a:xfrm>
            <a:off x="7055835" y="5443480"/>
            <a:ext cx="5854249" cy="1880574"/>
            <a:chOff x="0" y="0"/>
            <a:chExt cx="7805665" cy="2507432"/>
          </a:xfrm>
        </p:grpSpPr>
        <p:sp>
          <p:nvSpPr>
            <p:cNvPr id="14" name="TextBox 14"/>
            <p:cNvSpPr txBox="1"/>
            <p:nvPr/>
          </p:nvSpPr>
          <p:spPr>
            <a:xfrm>
              <a:off x="0" y="-38100"/>
              <a:ext cx="5355280" cy="537634"/>
            </a:xfrm>
            <a:prstGeom prst="rect">
              <a:avLst/>
            </a:prstGeom>
          </p:spPr>
          <p:txBody>
            <a:bodyPr lIns="0" tIns="0" rIns="0" bIns="0" rtlCol="0" anchor="t">
              <a:spAutoFit/>
            </a:bodyPr>
            <a:lstStyle/>
            <a:p>
              <a:pPr marL="0" lvl="0" indent="0" algn="l">
                <a:lnSpc>
                  <a:spcPts val="3499"/>
                </a:lnSpc>
                <a:spcBef>
                  <a:spcPct val="0"/>
                </a:spcBef>
              </a:pPr>
              <a:r>
                <a:rPr lang="en-US" sz="2499" b="1">
                  <a:solidFill>
                    <a:srgbClr val="F3F0EC"/>
                  </a:solidFill>
                  <a:latin typeface="Century Gothic Paneuropean Bold"/>
                  <a:ea typeface="Century Gothic Paneuropean Bold"/>
                  <a:cs typeface="Century Gothic Paneuropean Bold"/>
                  <a:sym typeface="Century Gothic Paneuropean Bold"/>
                </a:rPr>
                <a:t>Preventive Care</a:t>
              </a:r>
              <a:r>
                <a:rPr lang="en-US" sz="2499" b="1" u="none">
                  <a:solidFill>
                    <a:srgbClr val="F3F0EC"/>
                  </a:solidFill>
                  <a:latin typeface="Century Gothic Paneuropean Bold"/>
                  <a:ea typeface="Century Gothic Paneuropean Bold"/>
                  <a:cs typeface="Century Gothic Paneuropean Bold"/>
                  <a:sym typeface="Century Gothic Paneuropean Bold"/>
                </a:rPr>
                <a:t> Support:</a:t>
              </a:r>
            </a:p>
          </p:txBody>
        </p:sp>
        <p:sp>
          <p:nvSpPr>
            <p:cNvPr id="15" name="TextBox 15"/>
            <p:cNvSpPr txBox="1"/>
            <p:nvPr/>
          </p:nvSpPr>
          <p:spPr>
            <a:xfrm>
              <a:off x="0" y="972213"/>
              <a:ext cx="7805665" cy="1535219"/>
            </a:xfrm>
            <a:prstGeom prst="rect">
              <a:avLst/>
            </a:prstGeom>
          </p:spPr>
          <p:txBody>
            <a:bodyPr lIns="0" tIns="0" rIns="0" bIns="0" rtlCol="0" anchor="t">
              <a:spAutoFit/>
            </a:bodyPr>
            <a:lstStyle/>
            <a:p>
              <a:pPr marL="0" lvl="0" indent="0" algn="l">
                <a:lnSpc>
                  <a:spcPts val="3079"/>
                </a:lnSpc>
                <a:spcBef>
                  <a:spcPct val="0"/>
                </a:spcBef>
              </a:pPr>
              <a:r>
                <a:rPr lang="en-US" sz="2199">
                  <a:solidFill>
                    <a:srgbClr val="F3F0EC"/>
                  </a:solidFill>
                  <a:latin typeface="Century Gothic Paneuropean"/>
                  <a:ea typeface="Century Gothic Paneuropean"/>
                  <a:cs typeface="Century Gothic Paneuropean"/>
                  <a:sym typeface="Century Gothic Paneuropean"/>
                </a:rPr>
                <a:t>H</a:t>
              </a:r>
              <a:r>
                <a:rPr lang="en-US" sz="2199" u="none">
                  <a:solidFill>
                    <a:srgbClr val="F3F0EC"/>
                  </a:solidFill>
                  <a:latin typeface="Century Gothic Paneuropean"/>
                  <a:ea typeface="Century Gothic Paneuropean"/>
                  <a:cs typeface="Century Gothic Paneuropean"/>
                  <a:sym typeface="Century Gothic Paneuropean"/>
                </a:rPr>
                <a:t>elps in monitoring at-risk patients regularly to reduce complications and improve long-term health outcomes.</a:t>
              </a:r>
            </a:p>
          </p:txBody>
        </p:sp>
      </p:grpSp>
      <p:sp>
        <p:nvSpPr>
          <p:cNvPr id="16" name="TextBox 16"/>
          <p:cNvSpPr txBox="1"/>
          <p:nvPr/>
        </p:nvSpPr>
        <p:spPr>
          <a:xfrm>
            <a:off x="821190" y="9210675"/>
            <a:ext cx="11538868" cy="422273"/>
          </a:xfrm>
          <a:prstGeom prst="rect">
            <a:avLst/>
          </a:prstGeom>
        </p:spPr>
        <p:txBody>
          <a:bodyPr lIns="0" tIns="0" rIns="0" bIns="0" rtlCol="0" anchor="t">
            <a:spAutoFit/>
          </a:bodyPr>
          <a:lstStyle/>
          <a:p>
            <a:pPr algn="l">
              <a:lnSpc>
                <a:spcPts val="3500"/>
              </a:lnSpc>
            </a:pPr>
            <a:r>
              <a:rPr lang="en-US" sz="2500">
                <a:solidFill>
                  <a:srgbClr val="000000"/>
                </a:solidFill>
                <a:latin typeface="Century Gothic Paneuropean"/>
                <a:ea typeface="Century Gothic Paneuropean"/>
                <a:cs typeface="Century Gothic Paneuropean"/>
                <a:sym typeface="Century Gothic Paneuropean"/>
              </a:rPr>
              <a:t>Google Sheets &amp; Web App | August 2025</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445309" y="8660204"/>
            <a:ext cx="19178618" cy="2932492"/>
            <a:chOff x="0" y="0"/>
            <a:chExt cx="186375649" cy="28497625"/>
          </a:xfrm>
        </p:grpSpPr>
        <p:sp>
          <p:nvSpPr>
            <p:cNvPr id="3" name="Freeform 3"/>
            <p:cNvSpPr/>
            <p:nvPr/>
          </p:nvSpPr>
          <p:spPr>
            <a:xfrm>
              <a:off x="72390" y="72390"/>
              <a:ext cx="186230868" cy="28352846"/>
            </a:xfrm>
            <a:custGeom>
              <a:avLst/>
              <a:gdLst/>
              <a:ahLst/>
              <a:cxnLst/>
              <a:rect l="l" t="t" r="r" b="b"/>
              <a:pathLst>
                <a:path w="186230868" h="28352846">
                  <a:moveTo>
                    <a:pt x="0" y="0"/>
                  </a:moveTo>
                  <a:lnTo>
                    <a:pt x="186230868" y="0"/>
                  </a:lnTo>
                  <a:lnTo>
                    <a:pt x="186230868" y="28352845"/>
                  </a:lnTo>
                  <a:lnTo>
                    <a:pt x="0" y="28352845"/>
                  </a:lnTo>
                  <a:lnTo>
                    <a:pt x="0" y="0"/>
                  </a:lnTo>
                  <a:close/>
                </a:path>
              </a:pathLst>
            </a:custGeom>
            <a:solidFill>
              <a:srgbClr val="F3F0EC"/>
            </a:solidFill>
          </p:spPr>
        </p:sp>
        <p:sp>
          <p:nvSpPr>
            <p:cNvPr id="4" name="Freeform 4"/>
            <p:cNvSpPr/>
            <p:nvPr/>
          </p:nvSpPr>
          <p:spPr>
            <a:xfrm>
              <a:off x="0" y="0"/>
              <a:ext cx="186375650" cy="28497625"/>
            </a:xfrm>
            <a:custGeom>
              <a:avLst/>
              <a:gdLst/>
              <a:ahLst/>
              <a:cxnLst/>
              <a:rect l="l" t="t" r="r" b="b"/>
              <a:pathLst>
                <a:path w="186375650" h="28497625">
                  <a:moveTo>
                    <a:pt x="186230865" y="28352846"/>
                  </a:moveTo>
                  <a:lnTo>
                    <a:pt x="186375650" y="28352846"/>
                  </a:lnTo>
                  <a:lnTo>
                    <a:pt x="186375650" y="28497625"/>
                  </a:lnTo>
                  <a:lnTo>
                    <a:pt x="186230865" y="28497625"/>
                  </a:lnTo>
                  <a:lnTo>
                    <a:pt x="186230865" y="28352846"/>
                  </a:lnTo>
                  <a:close/>
                  <a:moveTo>
                    <a:pt x="0" y="144780"/>
                  </a:moveTo>
                  <a:lnTo>
                    <a:pt x="144780" y="144780"/>
                  </a:lnTo>
                  <a:lnTo>
                    <a:pt x="144780" y="28352846"/>
                  </a:lnTo>
                  <a:lnTo>
                    <a:pt x="0" y="28352846"/>
                  </a:lnTo>
                  <a:lnTo>
                    <a:pt x="0" y="144780"/>
                  </a:lnTo>
                  <a:close/>
                  <a:moveTo>
                    <a:pt x="0" y="28352846"/>
                  </a:moveTo>
                  <a:lnTo>
                    <a:pt x="144780" y="28352846"/>
                  </a:lnTo>
                  <a:lnTo>
                    <a:pt x="144780" y="28497625"/>
                  </a:lnTo>
                  <a:lnTo>
                    <a:pt x="0" y="28497625"/>
                  </a:lnTo>
                  <a:lnTo>
                    <a:pt x="0" y="28352846"/>
                  </a:lnTo>
                  <a:close/>
                  <a:moveTo>
                    <a:pt x="186230865" y="144780"/>
                  </a:moveTo>
                  <a:lnTo>
                    <a:pt x="186375650" y="144780"/>
                  </a:lnTo>
                  <a:lnTo>
                    <a:pt x="186375650" y="28352846"/>
                  </a:lnTo>
                  <a:lnTo>
                    <a:pt x="186230865" y="28352846"/>
                  </a:lnTo>
                  <a:lnTo>
                    <a:pt x="186230865" y="144780"/>
                  </a:lnTo>
                  <a:close/>
                  <a:moveTo>
                    <a:pt x="144780" y="28352846"/>
                  </a:moveTo>
                  <a:lnTo>
                    <a:pt x="186230865" y="28352846"/>
                  </a:lnTo>
                  <a:lnTo>
                    <a:pt x="186230865" y="28497625"/>
                  </a:lnTo>
                  <a:lnTo>
                    <a:pt x="144780" y="28497625"/>
                  </a:lnTo>
                  <a:lnTo>
                    <a:pt x="144780" y="28352846"/>
                  </a:lnTo>
                  <a:close/>
                  <a:moveTo>
                    <a:pt x="186230865" y="0"/>
                  </a:moveTo>
                  <a:lnTo>
                    <a:pt x="186375650" y="0"/>
                  </a:lnTo>
                  <a:lnTo>
                    <a:pt x="186375650" y="144780"/>
                  </a:lnTo>
                  <a:lnTo>
                    <a:pt x="186230865" y="144780"/>
                  </a:lnTo>
                  <a:lnTo>
                    <a:pt x="186230865" y="0"/>
                  </a:lnTo>
                  <a:close/>
                  <a:moveTo>
                    <a:pt x="0" y="0"/>
                  </a:moveTo>
                  <a:lnTo>
                    <a:pt x="144780" y="0"/>
                  </a:lnTo>
                  <a:lnTo>
                    <a:pt x="144780" y="144780"/>
                  </a:lnTo>
                  <a:lnTo>
                    <a:pt x="0" y="144780"/>
                  </a:lnTo>
                  <a:lnTo>
                    <a:pt x="0" y="0"/>
                  </a:lnTo>
                  <a:close/>
                  <a:moveTo>
                    <a:pt x="144780" y="0"/>
                  </a:moveTo>
                  <a:lnTo>
                    <a:pt x="186230865" y="0"/>
                  </a:lnTo>
                  <a:lnTo>
                    <a:pt x="186230865" y="144780"/>
                  </a:lnTo>
                  <a:lnTo>
                    <a:pt x="144780" y="144780"/>
                  </a:lnTo>
                  <a:lnTo>
                    <a:pt x="144780" y="0"/>
                  </a:lnTo>
                  <a:close/>
                </a:path>
              </a:pathLst>
            </a:custGeom>
            <a:solidFill>
              <a:srgbClr val="242424"/>
            </a:solidFill>
          </p:spPr>
        </p:sp>
      </p:grpSp>
      <p:sp>
        <p:nvSpPr>
          <p:cNvPr id="5" name="Freeform 5"/>
          <p:cNvSpPr/>
          <p:nvPr/>
        </p:nvSpPr>
        <p:spPr>
          <a:xfrm>
            <a:off x="760220" y="2402388"/>
            <a:ext cx="3830647" cy="6885149"/>
          </a:xfrm>
          <a:custGeom>
            <a:avLst/>
            <a:gdLst/>
            <a:ahLst/>
            <a:cxnLst/>
            <a:rect l="l" t="t" r="r" b="b"/>
            <a:pathLst>
              <a:path w="3830647" h="6885149">
                <a:moveTo>
                  <a:pt x="0" y="0"/>
                </a:moveTo>
                <a:lnTo>
                  <a:pt x="3830646" y="0"/>
                </a:lnTo>
                <a:lnTo>
                  <a:pt x="3830646" y="6885149"/>
                </a:lnTo>
                <a:lnTo>
                  <a:pt x="0" y="68851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3144310" y="2402388"/>
            <a:ext cx="5204725" cy="7321224"/>
          </a:xfrm>
          <a:custGeom>
            <a:avLst/>
            <a:gdLst/>
            <a:ahLst/>
            <a:cxnLst/>
            <a:rect l="l" t="t" r="r" b="b"/>
            <a:pathLst>
              <a:path w="5204725" h="7321224">
                <a:moveTo>
                  <a:pt x="0" y="0"/>
                </a:moveTo>
                <a:lnTo>
                  <a:pt x="5204725" y="0"/>
                </a:lnTo>
                <a:lnTo>
                  <a:pt x="5204725" y="7321224"/>
                </a:lnTo>
                <a:lnTo>
                  <a:pt x="0" y="73212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8601029" y="542925"/>
            <a:ext cx="8665356" cy="971550"/>
          </a:xfrm>
          <a:prstGeom prst="rect">
            <a:avLst/>
          </a:prstGeom>
        </p:spPr>
        <p:txBody>
          <a:bodyPr lIns="0" tIns="0" rIns="0" bIns="0" rtlCol="0" anchor="t">
            <a:spAutoFit/>
          </a:bodyPr>
          <a:lstStyle/>
          <a:p>
            <a:pPr algn="ctr">
              <a:lnSpc>
                <a:spcPts val="7679"/>
              </a:lnSpc>
            </a:pPr>
            <a:r>
              <a:rPr lang="en-US" sz="6399" b="1">
                <a:solidFill>
                  <a:srgbClr val="F3F0EC"/>
                </a:solidFill>
                <a:latin typeface="Century Gothic Paneuropean Bold"/>
                <a:ea typeface="Century Gothic Paneuropean Bold"/>
                <a:cs typeface="Century Gothic Paneuropean Bold"/>
                <a:sym typeface="Century Gothic Paneuropean Bold"/>
              </a:rPr>
              <a:t>Goals of Innovation</a:t>
            </a:r>
          </a:p>
        </p:txBody>
      </p:sp>
      <p:grpSp>
        <p:nvGrpSpPr>
          <p:cNvPr id="8" name="Group 8"/>
          <p:cNvGrpSpPr/>
          <p:nvPr/>
        </p:nvGrpSpPr>
        <p:grpSpPr>
          <a:xfrm>
            <a:off x="9025756" y="5659543"/>
            <a:ext cx="3907951" cy="2359235"/>
            <a:chOff x="0" y="0"/>
            <a:chExt cx="5210601" cy="3145647"/>
          </a:xfrm>
        </p:grpSpPr>
        <p:sp>
          <p:nvSpPr>
            <p:cNvPr id="9" name="TextBox 9"/>
            <p:cNvSpPr txBox="1"/>
            <p:nvPr/>
          </p:nvSpPr>
          <p:spPr>
            <a:xfrm>
              <a:off x="0" y="-38100"/>
              <a:ext cx="5210601" cy="537634"/>
            </a:xfrm>
            <a:prstGeom prst="rect">
              <a:avLst/>
            </a:prstGeom>
          </p:spPr>
          <p:txBody>
            <a:bodyPr lIns="0" tIns="0" rIns="0" bIns="0" rtlCol="0" anchor="t">
              <a:spAutoFit/>
            </a:bodyPr>
            <a:lstStyle/>
            <a:p>
              <a:pPr marL="0" lvl="0" indent="0" algn="l">
                <a:lnSpc>
                  <a:spcPts val="3499"/>
                </a:lnSpc>
                <a:spcBef>
                  <a:spcPct val="0"/>
                </a:spcBef>
              </a:pPr>
              <a:r>
                <a:rPr lang="en-US" sz="2499" b="1" u="none">
                  <a:solidFill>
                    <a:srgbClr val="F3F0EC"/>
                  </a:solidFill>
                  <a:latin typeface="Century Gothic Paneuropean Bold"/>
                  <a:ea typeface="Century Gothic Paneuropean Bold"/>
                  <a:cs typeface="Century Gothic Paneuropean Bold"/>
                  <a:sym typeface="Century Gothic Paneuropean Bold"/>
                </a:rPr>
                <a:t>Promote Data</a:t>
              </a:r>
            </a:p>
          </p:txBody>
        </p:sp>
        <p:sp>
          <p:nvSpPr>
            <p:cNvPr id="10" name="TextBox 10"/>
            <p:cNvSpPr txBox="1"/>
            <p:nvPr/>
          </p:nvSpPr>
          <p:spPr>
            <a:xfrm>
              <a:off x="178454" y="1089728"/>
              <a:ext cx="4853694" cy="2055919"/>
            </a:xfrm>
            <a:prstGeom prst="rect">
              <a:avLst/>
            </a:prstGeom>
          </p:spPr>
          <p:txBody>
            <a:bodyPr lIns="0" tIns="0" rIns="0" bIns="0" rtlCol="0" anchor="t">
              <a:spAutoFit/>
            </a:bodyPr>
            <a:lstStyle/>
            <a:p>
              <a:pPr marL="0" lvl="0" indent="0" algn="l">
                <a:lnSpc>
                  <a:spcPts val="3079"/>
                </a:lnSpc>
                <a:spcBef>
                  <a:spcPct val="0"/>
                </a:spcBef>
              </a:pPr>
              <a:r>
                <a:rPr lang="en-US" sz="2199" u="none">
                  <a:solidFill>
                    <a:srgbClr val="F3F0EC"/>
                  </a:solidFill>
                  <a:latin typeface="Century Gothic Paneuropean"/>
                  <a:ea typeface="Century Gothic Paneuropean"/>
                  <a:cs typeface="Century Gothic Paneuropean"/>
                  <a:sym typeface="Century Gothic Paneuropean"/>
                </a:rPr>
                <a:t>Provide real-time insights and trends for faster, evidence-based decisions.</a:t>
              </a:r>
            </a:p>
          </p:txBody>
        </p:sp>
      </p:grpSp>
      <p:grpSp>
        <p:nvGrpSpPr>
          <p:cNvPr id="11" name="Group 11"/>
          <p:cNvGrpSpPr/>
          <p:nvPr/>
        </p:nvGrpSpPr>
        <p:grpSpPr>
          <a:xfrm>
            <a:off x="9016231" y="2268222"/>
            <a:ext cx="3907951" cy="2359235"/>
            <a:chOff x="0" y="0"/>
            <a:chExt cx="5210601" cy="3145647"/>
          </a:xfrm>
        </p:grpSpPr>
        <p:sp>
          <p:nvSpPr>
            <p:cNvPr id="12" name="TextBox 12"/>
            <p:cNvSpPr txBox="1"/>
            <p:nvPr/>
          </p:nvSpPr>
          <p:spPr>
            <a:xfrm>
              <a:off x="0" y="-38100"/>
              <a:ext cx="5210601" cy="537634"/>
            </a:xfrm>
            <a:prstGeom prst="rect">
              <a:avLst/>
            </a:prstGeom>
          </p:spPr>
          <p:txBody>
            <a:bodyPr lIns="0" tIns="0" rIns="0" bIns="0" rtlCol="0" anchor="t">
              <a:spAutoFit/>
            </a:bodyPr>
            <a:lstStyle/>
            <a:p>
              <a:pPr marL="0" lvl="0" indent="0" algn="l">
                <a:lnSpc>
                  <a:spcPts val="3499"/>
                </a:lnSpc>
                <a:spcBef>
                  <a:spcPct val="0"/>
                </a:spcBef>
              </a:pPr>
              <a:r>
                <a:rPr lang="en-US" sz="2499" b="1">
                  <a:solidFill>
                    <a:srgbClr val="F3F0EC"/>
                  </a:solidFill>
                  <a:latin typeface="Century Gothic Paneuropean Bold"/>
                  <a:ea typeface="Century Gothic Paneuropean Bold"/>
                  <a:cs typeface="Century Gothic Paneuropean Bold"/>
                  <a:sym typeface="Century Gothic Paneuropean Bold"/>
                </a:rPr>
                <a:t>Impr</a:t>
              </a:r>
              <a:r>
                <a:rPr lang="en-US" sz="2499" b="1" u="none">
                  <a:solidFill>
                    <a:srgbClr val="F3F0EC"/>
                  </a:solidFill>
                  <a:latin typeface="Century Gothic Paneuropean Bold"/>
                  <a:ea typeface="Century Gothic Paneuropean Bold"/>
                  <a:cs typeface="Century Gothic Paneuropean Bold"/>
                  <a:sym typeface="Century Gothic Paneuropean Bold"/>
                </a:rPr>
                <a:t>ove Efficiency</a:t>
              </a:r>
            </a:p>
          </p:txBody>
        </p:sp>
        <p:sp>
          <p:nvSpPr>
            <p:cNvPr id="13" name="TextBox 13"/>
            <p:cNvSpPr txBox="1"/>
            <p:nvPr/>
          </p:nvSpPr>
          <p:spPr>
            <a:xfrm>
              <a:off x="178454" y="1089728"/>
              <a:ext cx="4853694" cy="2055919"/>
            </a:xfrm>
            <a:prstGeom prst="rect">
              <a:avLst/>
            </a:prstGeom>
          </p:spPr>
          <p:txBody>
            <a:bodyPr lIns="0" tIns="0" rIns="0" bIns="0" rtlCol="0" anchor="t">
              <a:spAutoFit/>
            </a:bodyPr>
            <a:lstStyle/>
            <a:p>
              <a:pPr marL="0" lvl="0" indent="0" algn="l">
                <a:lnSpc>
                  <a:spcPts val="3079"/>
                </a:lnSpc>
                <a:spcBef>
                  <a:spcPct val="0"/>
                </a:spcBef>
              </a:pPr>
              <a:r>
                <a:rPr lang="en-US" sz="2199">
                  <a:solidFill>
                    <a:srgbClr val="F3F0EC"/>
                  </a:solidFill>
                  <a:latin typeface="Century Gothic Paneuropean"/>
                  <a:ea typeface="Century Gothic Paneuropean"/>
                  <a:cs typeface="Century Gothic Paneuropean"/>
                  <a:sym typeface="Century Gothic Paneuropean"/>
                </a:rPr>
                <a:t>Au</a:t>
              </a:r>
              <a:r>
                <a:rPr lang="en-US" sz="2199" u="none">
                  <a:solidFill>
                    <a:srgbClr val="F3F0EC"/>
                  </a:solidFill>
                  <a:latin typeface="Century Gothic Paneuropean"/>
                  <a:ea typeface="Century Gothic Paneuropean"/>
                  <a:cs typeface="Century Gothic Paneuropean"/>
                  <a:sym typeface="Century Gothic Paneuropean"/>
                </a:rPr>
                <a:t>tomate calculations, scheduling, and record keeping to save time and streamline workflows</a:t>
              </a:r>
            </a:p>
          </p:txBody>
        </p:sp>
      </p:grpSp>
      <p:grpSp>
        <p:nvGrpSpPr>
          <p:cNvPr id="14" name="Group 14"/>
          <p:cNvGrpSpPr/>
          <p:nvPr/>
        </p:nvGrpSpPr>
        <p:grpSpPr>
          <a:xfrm>
            <a:off x="13322409" y="5659543"/>
            <a:ext cx="3936891" cy="2359235"/>
            <a:chOff x="0" y="0"/>
            <a:chExt cx="5249187" cy="3145647"/>
          </a:xfrm>
        </p:grpSpPr>
        <p:sp>
          <p:nvSpPr>
            <p:cNvPr id="15" name="TextBox 15"/>
            <p:cNvSpPr txBox="1"/>
            <p:nvPr/>
          </p:nvSpPr>
          <p:spPr>
            <a:xfrm>
              <a:off x="0" y="-38100"/>
              <a:ext cx="5249187" cy="537634"/>
            </a:xfrm>
            <a:prstGeom prst="rect">
              <a:avLst/>
            </a:prstGeom>
          </p:spPr>
          <p:txBody>
            <a:bodyPr lIns="0" tIns="0" rIns="0" bIns="0" rtlCol="0" anchor="t">
              <a:spAutoFit/>
            </a:bodyPr>
            <a:lstStyle/>
            <a:p>
              <a:pPr marL="0" lvl="0" indent="0" algn="l">
                <a:lnSpc>
                  <a:spcPts val="3499"/>
                </a:lnSpc>
                <a:spcBef>
                  <a:spcPct val="0"/>
                </a:spcBef>
              </a:pPr>
              <a:r>
                <a:rPr lang="en-US" sz="2499" b="1">
                  <a:solidFill>
                    <a:srgbClr val="F3F0EC"/>
                  </a:solidFill>
                  <a:latin typeface="Century Gothic Paneuropean Bold"/>
                  <a:ea typeface="Century Gothic Paneuropean Bold"/>
                  <a:cs typeface="Century Gothic Paneuropean Bold"/>
                  <a:sym typeface="Century Gothic Paneuropean Bold"/>
                </a:rPr>
                <a:t>Support </a:t>
              </a:r>
              <a:r>
                <a:rPr lang="en-US" sz="2499" b="1" u="none">
                  <a:solidFill>
                    <a:srgbClr val="F3F0EC"/>
                  </a:solidFill>
                  <a:latin typeface="Century Gothic Paneuropean Bold"/>
                  <a:ea typeface="Century Gothic Paneuropean Bold"/>
                  <a:cs typeface="Century Gothic Paneuropean Bold"/>
                  <a:sym typeface="Century Gothic Paneuropean Bold"/>
                </a:rPr>
                <a:t> Healthcare</a:t>
              </a:r>
            </a:p>
          </p:txBody>
        </p:sp>
        <p:sp>
          <p:nvSpPr>
            <p:cNvPr id="16" name="TextBox 16"/>
            <p:cNvSpPr txBox="1"/>
            <p:nvPr/>
          </p:nvSpPr>
          <p:spPr>
            <a:xfrm>
              <a:off x="179775" y="1089728"/>
              <a:ext cx="4889637" cy="2055919"/>
            </a:xfrm>
            <a:prstGeom prst="rect">
              <a:avLst/>
            </a:prstGeom>
          </p:spPr>
          <p:txBody>
            <a:bodyPr lIns="0" tIns="0" rIns="0" bIns="0" rtlCol="0" anchor="t">
              <a:spAutoFit/>
            </a:bodyPr>
            <a:lstStyle/>
            <a:p>
              <a:pPr marL="0" lvl="0" indent="0" algn="l">
                <a:lnSpc>
                  <a:spcPts val="3079"/>
                </a:lnSpc>
                <a:spcBef>
                  <a:spcPct val="0"/>
                </a:spcBef>
              </a:pPr>
              <a:r>
                <a:rPr lang="en-US" sz="2199">
                  <a:solidFill>
                    <a:srgbClr val="F3F0EC"/>
                  </a:solidFill>
                  <a:latin typeface="Century Gothic Paneuropean"/>
                  <a:ea typeface="Century Gothic Paneuropean"/>
                  <a:cs typeface="Century Gothic Paneuropean"/>
                  <a:sym typeface="Century Gothic Paneuropean"/>
                </a:rPr>
                <a:t>D</a:t>
              </a:r>
              <a:r>
                <a:rPr lang="en-US" sz="2199" u="none">
                  <a:solidFill>
                    <a:srgbClr val="F3F0EC"/>
                  </a:solidFill>
                  <a:latin typeface="Century Gothic Paneuropean"/>
                  <a:ea typeface="Century Gothic Paneuropean"/>
                  <a:cs typeface="Century Gothic Paneuropean"/>
                  <a:sym typeface="Century Gothic Paneuropean"/>
                </a:rPr>
                <a:t>etect risks early to enable timely intervention and reduce future complications.</a:t>
              </a:r>
            </a:p>
          </p:txBody>
        </p:sp>
      </p:grpSp>
      <p:grpSp>
        <p:nvGrpSpPr>
          <p:cNvPr id="17" name="Group 17"/>
          <p:cNvGrpSpPr/>
          <p:nvPr/>
        </p:nvGrpSpPr>
        <p:grpSpPr>
          <a:xfrm>
            <a:off x="13322409" y="2268222"/>
            <a:ext cx="4082805" cy="2359235"/>
            <a:chOff x="0" y="0"/>
            <a:chExt cx="5443741" cy="3145647"/>
          </a:xfrm>
        </p:grpSpPr>
        <p:sp>
          <p:nvSpPr>
            <p:cNvPr id="18" name="TextBox 18"/>
            <p:cNvSpPr txBox="1"/>
            <p:nvPr/>
          </p:nvSpPr>
          <p:spPr>
            <a:xfrm>
              <a:off x="0" y="-38100"/>
              <a:ext cx="5443741" cy="537634"/>
            </a:xfrm>
            <a:prstGeom prst="rect">
              <a:avLst/>
            </a:prstGeom>
          </p:spPr>
          <p:txBody>
            <a:bodyPr lIns="0" tIns="0" rIns="0" bIns="0" rtlCol="0" anchor="t">
              <a:spAutoFit/>
            </a:bodyPr>
            <a:lstStyle/>
            <a:p>
              <a:pPr marL="0" lvl="0" indent="0" algn="l">
                <a:lnSpc>
                  <a:spcPts val="3499"/>
                </a:lnSpc>
                <a:spcBef>
                  <a:spcPct val="0"/>
                </a:spcBef>
              </a:pPr>
              <a:r>
                <a:rPr lang="en-US" sz="2499" b="1">
                  <a:solidFill>
                    <a:srgbClr val="F3F0EC"/>
                  </a:solidFill>
                  <a:latin typeface="Century Gothic Paneuropean Bold"/>
                  <a:ea typeface="Century Gothic Paneuropean Bold"/>
                  <a:cs typeface="Century Gothic Paneuropean Bold"/>
                  <a:sym typeface="Century Gothic Paneuropean Bold"/>
                </a:rPr>
                <a:t>Enh</a:t>
              </a:r>
              <a:r>
                <a:rPr lang="en-US" sz="2499" b="1" u="none">
                  <a:solidFill>
                    <a:srgbClr val="F3F0EC"/>
                  </a:solidFill>
                  <a:latin typeface="Century Gothic Paneuropean Bold"/>
                  <a:ea typeface="Century Gothic Paneuropean Bold"/>
                  <a:cs typeface="Century Gothic Paneuropean Bold"/>
                  <a:sym typeface="Century Gothic Paneuropean Bold"/>
                </a:rPr>
                <a:t>ance Accuracy</a:t>
              </a:r>
            </a:p>
          </p:txBody>
        </p:sp>
        <p:sp>
          <p:nvSpPr>
            <p:cNvPr id="19" name="TextBox 19"/>
            <p:cNvSpPr txBox="1"/>
            <p:nvPr/>
          </p:nvSpPr>
          <p:spPr>
            <a:xfrm>
              <a:off x="186438" y="1089728"/>
              <a:ext cx="5070864" cy="2055919"/>
            </a:xfrm>
            <a:prstGeom prst="rect">
              <a:avLst/>
            </a:prstGeom>
          </p:spPr>
          <p:txBody>
            <a:bodyPr lIns="0" tIns="0" rIns="0" bIns="0" rtlCol="0" anchor="t">
              <a:spAutoFit/>
            </a:bodyPr>
            <a:lstStyle/>
            <a:p>
              <a:pPr marL="0" lvl="0" indent="0" algn="l">
                <a:lnSpc>
                  <a:spcPts val="3079"/>
                </a:lnSpc>
                <a:spcBef>
                  <a:spcPct val="0"/>
                </a:spcBef>
              </a:pPr>
              <a:r>
                <a:rPr lang="en-US" sz="2199">
                  <a:solidFill>
                    <a:srgbClr val="F3F0EC"/>
                  </a:solidFill>
                  <a:latin typeface="Century Gothic Paneuropean"/>
                  <a:ea typeface="Century Gothic Paneuropean"/>
                  <a:cs typeface="Century Gothic Paneuropean"/>
                  <a:sym typeface="Century Gothic Paneuropean"/>
                </a:rPr>
                <a:t>U</a:t>
              </a:r>
              <a:r>
                <a:rPr lang="en-US" sz="2199" u="none">
                  <a:solidFill>
                    <a:srgbClr val="F3F0EC"/>
                  </a:solidFill>
                  <a:latin typeface="Century Gothic Paneuropean"/>
                  <a:ea typeface="Century Gothic Paneuropean"/>
                  <a:cs typeface="Century Gothic Paneuropean"/>
                  <a:sym typeface="Century Gothic Paneuropean"/>
                </a:rPr>
                <a:t>se formulas and algorithms to reduce errors in health data and metric computation.</a:t>
              </a:r>
            </a:p>
          </p:txBody>
        </p:sp>
      </p:grpSp>
      <p:sp>
        <p:nvSpPr>
          <p:cNvPr id="20" name="TextBox 20"/>
          <p:cNvSpPr txBox="1"/>
          <p:nvPr/>
        </p:nvSpPr>
        <p:spPr>
          <a:xfrm>
            <a:off x="5720432" y="9210675"/>
            <a:ext cx="11538868" cy="422273"/>
          </a:xfrm>
          <a:prstGeom prst="rect">
            <a:avLst/>
          </a:prstGeom>
        </p:spPr>
        <p:txBody>
          <a:bodyPr lIns="0" tIns="0" rIns="0" bIns="0" rtlCol="0" anchor="t">
            <a:spAutoFit/>
          </a:bodyPr>
          <a:lstStyle/>
          <a:p>
            <a:pPr algn="r">
              <a:lnSpc>
                <a:spcPts val="3500"/>
              </a:lnSpc>
            </a:pPr>
            <a:r>
              <a:rPr lang="en-US" sz="2500" dirty="0">
                <a:solidFill>
                  <a:srgbClr val="000000"/>
                </a:solidFill>
                <a:latin typeface="Century Gothic Paneuropean"/>
                <a:ea typeface="Century Gothic Paneuropean"/>
                <a:cs typeface="Century Gothic Paneuropean"/>
                <a:sym typeface="Century Gothic Paneuropean"/>
              </a:rPr>
              <a:t>BioMaths_Health_Assistant| August 2025</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3949770" y="808520"/>
            <a:ext cx="8776758" cy="1763396"/>
            <a:chOff x="0" y="0"/>
            <a:chExt cx="11702344" cy="2351195"/>
          </a:xfrm>
        </p:grpSpPr>
        <p:sp>
          <p:nvSpPr>
            <p:cNvPr id="3" name="TextBox 3"/>
            <p:cNvSpPr txBox="1"/>
            <p:nvPr/>
          </p:nvSpPr>
          <p:spPr>
            <a:xfrm>
              <a:off x="0" y="0"/>
              <a:ext cx="11702344" cy="1295400"/>
            </a:xfrm>
            <a:prstGeom prst="rect">
              <a:avLst/>
            </a:prstGeom>
          </p:spPr>
          <p:txBody>
            <a:bodyPr lIns="0" tIns="0" rIns="0" bIns="0" rtlCol="0" anchor="t">
              <a:spAutoFit/>
            </a:bodyPr>
            <a:lstStyle/>
            <a:p>
              <a:pPr algn="ctr">
                <a:lnSpc>
                  <a:spcPts val="7679"/>
                </a:lnSpc>
              </a:pPr>
              <a:r>
                <a:rPr lang="en-US" sz="6399" b="1">
                  <a:solidFill>
                    <a:srgbClr val="F3F0EC"/>
                  </a:solidFill>
                  <a:latin typeface="Century Gothic Paneuropean Bold"/>
                  <a:ea typeface="Century Gothic Paneuropean Bold"/>
                  <a:cs typeface="Century Gothic Paneuropean Bold"/>
                  <a:sym typeface="Century Gothic Paneuropean Bold"/>
                </a:rPr>
                <a:t>Proposed Timeline</a:t>
              </a:r>
            </a:p>
          </p:txBody>
        </p:sp>
        <p:sp>
          <p:nvSpPr>
            <p:cNvPr id="4" name="TextBox 4"/>
            <p:cNvSpPr txBox="1"/>
            <p:nvPr/>
          </p:nvSpPr>
          <p:spPr>
            <a:xfrm>
              <a:off x="1303978" y="1782023"/>
              <a:ext cx="9094389" cy="569172"/>
            </a:xfrm>
            <a:prstGeom prst="rect">
              <a:avLst/>
            </a:prstGeom>
          </p:spPr>
          <p:txBody>
            <a:bodyPr lIns="0" tIns="0" rIns="0" bIns="0" rtlCol="0" anchor="t">
              <a:spAutoFit/>
            </a:bodyPr>
            <a:lstStyle/>
            <a:p>
              <a:pPr algn="ctr">
                <a:lnSpc>
                  <a:spcPts val="3639"/>
                </a:lnSpc>
                <a:spcBef>
                  <a:spcPct val="0"/>
                </a:spcBef>
              </a:pPr>
              <a:r>
                <a:rPr lang="en-US" sz="2599">
                  <a:solidFill>
                    <a:srgbClr val="F3F0EC"/>
                  </a:solidFill>
                  <a:latin typeface="Century Gothic Paneuropean"/>
                  <a:ea typeface="Century Gothic Paneuropean"/>
                  <a:cs typeface="Century Gothic Paneuropean"/>
                  <a:sym typeface="Century Gothic Paneuropean"/>
                </a:rPr>
                <a:t>An ongoing journey</a:t>
              </a:r>
            </a:p>
          </p:txBody>
        </p:sp>
      </p:grpSp>
      <p:grpSp>
        <p:nvGrpSpPr>
          <p:cNvPr id="5" name="Group 5"/>
          <p:cNvGrpSpPr/>
          <p:nvPr/>
        </p:nvGrpSpPr>
        <p:grpSpPr>
          <a:xfrm>
            <a:off x="1028700" y="3757197"/>
            <a:ext cx="4033455" cy="1983392"/>
            <a:chOff x="0" y="0"/>
            <a:chExt cx="5377940" cy="2644523"/>
          </a:xfrm>
        </p:grpSpPr>
        <p:sp>
          <p:nvSpPr>
            <p:cNvPr id="6" name="TextBox 6"/>
            <p:cNvSpPr txBox="1"/>
            <p:nvPr/>
          </p:nvSpPr>
          <p:spPr>
            <a:xfrm>
              <a:off x="6365" y="-38100"/>
              <a:ext cx="5371576" cy="537634"/>
            </a:xfrm>
            <a:prstGeom prst="rect">
              <a:avLst/>
            </a:prstGeom>
          </p:spPr>
          <p:txBody>
            <a:bodyPr lIns="0" tIns="0" rIns="0" bIns="0" rtlCol="0" anchor="t">
              <a:spAutoFit/>
            </a:bodyPr>
            <a:lstStyle/>
            <a:p>
              <a:pPr marL="0" lvl="0" indent="0" algn="ctr">
                <a:lnSpc>
                  <a:spcPts val="3499"/>
                </a:lnSpc>
                <a:spcBef>
                  <a:spcPct val="0"/>
                </a:spcBef>
              </a:pPr>
              <a:r>
                <a:rPr lang="en-US" sz="2499" b="1" u="none">
                  <a:solidFill>
                    <a:srgbClr val="F3F0EC"/>
                  </a:solidFill>
                  <a:latin typeface="Century Gothic Paneuropean Bold"/>
                  <a:ea typeface="Century Gothic Paneuropean Bold"/>
                  <a:cs typeface="Century Gothic Paneuropean Bold"/>
                  <a:sym typeface="Century Gothic Paneuropean Bold"/>
                </a:rPr>
                <a:t>Phase 1</a:t>
              </a:r>
            </a:p>
          </p:txBody>
        </p:sp>
        <p:sp>
          <p:nvSpPr>
            <p:cNvPr id="7" name="TextBox 7"/>
            <p:cNvSpPr txBox="1"/>
            <p:nvPr/>
          </p:nvSpPr>
          <p:spPr>
            <a:xfrm>
              <a:off x="0" y="804081"/>
              <a:ext cx="5183478" cy="1840442"/>
            </a:xfrm>
            <a:prstGeom prst="rect">
              <a:avLst/>
            </a:prstGeom>
          </p:spPr>
          <p:txBody>
            <a:bodyPr lIns="0" tIns="0" rIns="0" bIns="0" rtlCol="0" anchor="t">
              <a:spAutoFit/>
            </a:bodyPr>
            <a:lstStyle/>
            <a:p>
              <a:pPr marL="0" lvl="0" indent="0" algn="ctr">
                <a:lnSpc>
                  <a:spcPts val="2799"/>
                </a:lnSpc>
                <a:spcBef>
                  <a:spcPct val="0"/>
                </a:spcBef>
              </a:pPr>
              <a:r>
                <a:rPr lang="en-US" sz="1999">
                  <a:solidFill>
                    <a:srgbClr val="F3F0EC"/>
                  </a:solidFill>
                  <a:latin typeface="Century Gothic Paneuropean"/>
                  <a:ea typeface="Century Gothic Paneuropean"/>
                  <a:cs typeface="Century Gothic Paneuropean"/>
                  <a:sym typeface="Century Gothic Paneuropean"/>
                </a:rPr>
                <a:t>R</a:t>
              </a:r>
              <a:r>
                <a:rPr lang="en-US" sz="1999" u="none">
                  <a:solidFill>
                    <a:srgbClr val="F3F0EC"/>
                  </a:solidFill>
                  <a:latin typeface="Century Gothic Paneuropean"/>
                  <a:ea typeface="Century Gothic Paneuropean"/>
                  <a:cs typeface="Century Gothic Paneuropean"/>
                  <a:sym typeface="Century Gothic Paneuropean"/>
                </a:rPr>
                <a:t>esearch &amp; Planning (Week 1-2): Define objectives, gather requirements, and design system workflow.</a:t>
              </a:r>
            </a:p>
          </p:txBody>
        </p:sp>
      </p:grpSp>
      <p:grpSp>
        <p:nvGrpSpPr>
          <p:cNvPr id="8" name="Group 8"/>
          <p:cNvGrpSpPr/>
          <p:nvPr/>
        </p:nvGrpSpPr>
        <p:grpSpPr>
          <a:xfrm>
            <a:off x="3984347" y="7216452"/>
            <a:ext cx="3956502" cy="2001776"/>
            <a:chOff x="0" y="0"/>
            <a:chExt cx="5275335" cy="2669035"/>
          </a:xfrm>
        </p:grpSpPr>
        <p:sp>
          <p:nvSpPr>
            <p:cNvPr id="9" name="TextBox 9"/>
            <p:cNvSpPr txBox="1"/>
            <p:nvPr/>
          </p:nvSpPr>
          <p:spPr>
            <a:xfrm>
              <a:off x="0" y="-38100"/>
              <a:ext cx="5275335" cy="537634"/>
            </a:xfrm>
            <a:prstGeom prst="rect">
              <a:avLst/>
            </a:prstGeom>
          </p:spPr>
          <p:txBody>
            <a:bodyPr lIns="0" tIns="0" rIns="0" bIns="0" rtlCol="0" anchor="t">
              <a:spAutoFit/>
            </a:bodyPr>
            <a:lstStyle/>
            <a:p>
              <a:pPr marL="0" lvl="0" indent="0" algn="ctr">
                <a:lnSpc>
                  <a:spcPts val="3499"/>
                </a:lnSpc>
                <a:spcBef>
                  <a:spcPct val="0"/>
                </a:spcBef>
              </a:pPr>
              <a:r>
                <a:rPr lang="en-US" sz="2499" b="1" u="none">
                  <a:solidFill>
                    <a:srgbClr val="F3F0EC"/>
                  </a:solidFill>
                  <a:latin typeface="Century Gothic Paneuropean Bold"/>
                  <a:ea typeface="Century Gothic Paneuropean Bold"/>
                  <a:cs typeface="Century Gothic Paneuropean Bold"/>
                  <a:sym typeface="Century Gothic Paneuropean Bold"/>
                </a:rPr>
                <a:t>Phase 2</a:t>
              </a:r>
            </a:p>
          </p:txBody>
        </p:sp>
        <p:sp>
          <p:nvSpPr>
            <p:cNvPr id="10" name="TextBox 10"/>
            <p:cNvSpPr txBox="1"/>
            <p:nvPr/>
          </p:nvSpPr>
          <p:spPr>
            <a:xfrm>
              <a:off x="92364" y="828593"/>
              <a:ext cx="5090608" cy="1840442"/>
            </a:xfrm>
            <a:prstGeom prst="rect">
              <a:avLst/>
            </a:prstGeom>
          </p:spPr>
          <p:txBody>
            <a:bodyPr lIns="0" tIns="0" rIns="0" bIns="0" rtlCol="0" anchor="t">
              <a:spAutoFit/>
            </a:bodyPr>
            <a:lstStyle/>
            <a:p>
              <a:pPr marL="0" lvl="0" indent="0" algn="ctr">
                <a:lnSpc>
                  <a:spcPts val="2799"/>
                </a:lnSpc>
                <a:spcBef>
                  <a:spcPct val="0"/>
                </a:spcBef>
              </a:pPr>
              <a:r>
                <a:rPr lang="en-US" sz="1999">
                  <a:solidFill>
                    <a:srgbClr val="F3F0EC"/>
                  </a:solidFill>
                  <a:latin typeface="Century Gothic Paneuropean"/>
                  <a:ea typeface="Century Gothic Paneuropean"/>
                  <a:cs typeface="Century Gothic Paneuropean"/>
                  <a:sym typeface="Century Gothic Paneuropean"/>
                </a:rPr>
                <a:t>D</a:t>
              </a:r>
              <a:r>
                <a:rPr lang="en-US" sz="1999" u="none">
                  <a:solidFill>
                    <a:srgbClr val="F3F0EC"/>
                  </a:solidFill>
                  <a:latin typeface="Century Gothic Paneuropean"/>
                  <a:ea typeface="Century Gothic Paneuropean"/>
                  <a:cs typeface="Century Gothic Paneuropean"/>
                  <a:sym typeface="Century Gothic Paneuropean"/>
                </a:rPr>
                <a:t>evelopment (Week 3-6): Create Google Sheets and Web App versions with core features.</a:t>
              </a:r>
            </a:p>
          </p:txBody>
        </p:sp>
      </p:grpSp>
      <p:grpSp>
        <p:nvGrpSpPr>
          <p:cNvPr id="11" name="Group 11"/>
          <p:cNvGrpSpPr/>
          <p:nvPr/>
        </p:nvGrpSpPr>
        <p:grpSpPr>
          <a:xfrm>
            <a:off x="9447676" y="7273336"/>
            <a:ext cx="3907863" cy="1592467"/>
            <a:chOff x="0" y="0"/>
            <a:chExt cx="5210484" cy="2123290"/>
          </a:xfrm>
        </p:grpSpPr>
        <p:sp>
          <p:nvSpPr>
            <p:cNvPr id="12" name="TextBox 12"/>
            <p:cNvSpPr txBox="1"/>
            <p:nvPr/>
          </p:nvSpPr>
          <p:spPr>
            <a:xfrm>
              <a:off x="0" y="-38100"/>
              <a:ext cx="5210484" cy="537634"/>
            </a:xfrm>
            <a:prstGeom prst="rect">
              <a:avLst/>
            </a:prstGeom>
          </p:spPr>
          <p:txBody>
            <a:bodyPr lIns="0" tIns="0" rIns="0" bIns="0" rtlCol="0" anchor="t">
              <a:spAutoFit/>
            </a:bodyPr>
            <a:lstStyle/>
            <a:p>
              <a:pPr marL="0" lvl="0" indent="0" algn="ctr">
                <a:lnSpc>
                  <a:spcPts val="3499"/>
                </a:lnSpc>
                <a:spcBef>
                  <a:spcPct val="0"/>
                </a:spcBef>
              </a:pPr>
              <a:r>
                <a:rPr lang="en-US" sz="2499" b="1" u="none">
                  <a:solidFill>
                    <a:srgbClr val="F3F0EC"/>
                  </a:solidFill>
                  <a:latin typeface="Century Gothic Paneuropean Bold"/>
                  <a:ea typeface="Century Gothic Paneuropean Bold"/>
                  <a:cs typeface="Century Gothic Paneuropean Bold"/>
                  <a:sym typeface="Century Gothic Paneuropean Bold"/>
                </a:rPr>
                <a:t>Phase 4</a:t>
              </a:r>
            </a:p>
          </p:txBody>
        </p:sp>
        <p:sp>
          <p:nvSpPr>
            <p:cNvPr id="13" name="TextBox 13"/>
            <p:cNvSpPr txBox="1"/>
            <p:nvPr/>
          </p:nvSpPr>
          <p:spPr>
            <a:xfrm>
              <a:off x="0" y="752748"/>
              <a:ext cx="5028028" cy="1370542"/>
            </a:xfrm>
            <a:prstGeom prst="rect">
              <a:avLst/>
            </a:prstGeom>
          </p:spPr>
          <p:txBody>
            <a:bodyPr lIns="0" tIns="0" rIns="0" bIns="0" rtlCol="0" anchor="t">
              <a:spAutoFit/>
            </a:bodyPr>
            <a:lstStyle/>
            <a:p>
              <a:pPr marL="0" lvl="0" indent="0" algn="ctr">
                <a:lnSpc>
                  <a:spcPts val="2799"/>
                </a:lnSpc>
                <a:spcBef>
                  <a:spcPct val="0"/>
                </a:spcBef>
              </a:pPr>
              <a:r>
                <a:rPr lang="en-US" sz="1999">
                  <a:solidFill>
                    <a:srgbClr val="F3F0EC"/>
                  </a:solidFill>
                  <a:latin typeface="Century Gothic Paneuropean"/>
                  <a:ea typeface="Century Gothic Paneuropean"/>
                  <a:cs typeface="Century Gothic Paneuropean"/>
                  <a:sym typeface="Century Gothic Paneuropean"/>
                </a:rPr>
                <a:t>T</a:t>
              </a:r>
              <a:r>
                <a:rPr lang="en-US" sz="1999" u="none">
                  <a:solidFill>
                    <a:srgbClr val="F3F0EC"/>
                  </a:solidFill>
                  <a:latin typeface="Century Gothic Paneuropean"/>
                  <a:ea typeface="Century Gothic Paneuropean"/>
                  <a:cs typeface="Century Gothic Paneuropean"/>
                  <a:sym typeface="Century Gothic Paneuropean"/>
                </a:rPr>
                <a:t>esting &amp; Debugging (Week 8): Check accuracy, fix errors, and optimize performance.</a:t>
              </a:r>
            </a:p>
          </p:txBody>
        </p:sp>
      </p:grpSp>
      <p:grpSp>
        <p:nvGrpSpPr>
          <p:cNvPr id="14" name="Group 14"/>
          <p:cNvGrpSpPr/>
          <p:nvPr/>
        </p:nvGrpSpPr>
        <p:grpSpPr>
          <a:xfrm>
            <a:off x="11941710" y="4477776"/>
            <a:ext cx="4053778" cy="1220189"/>
            <a:chOff x="0" y="0"/>
            <a:chExt cx="5405038" cy="1626918"/>
          </a:xfrm>
        </p:grpSpPr>
        <p:sp>
          <p:nvSpPr>
            <p:cNvPr id="15" name="TextBox 15"/>
            <p:cNvSpPr txBox="1"/>
            <p:nvPr/>
          </p:nvSpPr>
          <p:spPr>
            <a:xfrm>
              <a:off x="0" y="-38100"/>
              <a:ext cx="5405038" cy="537634"/>
            </a:xfrm>
            <a:prstGeom prst="rect">
              <a:avLst/>
            </a:prstGeom>
          </p:spPr>
          <p:txBody>
            <a:bodyPr lIns="0" tIns="0" rIns="0" bIns="0" rtlCol="0" anchor="t">
              <a:spAutoFit/>
            </a:bodyPr>
            <a:lstStyle/>
            <a:p>
              <a:pPr marL="0" lvl="0" indent="0" algn="ctr">
                <a:lnSpc>
                  <a:spcPts val="3499"/>
                </a:lnSpc>
                <a:spcBef>
                  <a:spcPct val="0"/>
                </a:spcBef>
              </a:pPr>
              <a:r>
                <a:rPr lang="en-US" sz="2499" b="1" u="none">
                  <a:solidFill>
                    <a:srgbClr val="F3F0EC"/>
                  </a:solidFill>
                  <a:latin typeface="Century Gothic Paneuropean Bold"/>
                  <a:ea typeface="Century Gothic Paneuropean Bold"/>
                  <a:cs typeface="Century Gothic Paneuropean Bold"/>
                  <a:sym typeface="Century Gothic Paneuropean Bold"/>
                </a:rPr>
                <a:t>Phase 5</a:t>
              </a:r>
            </a:p>
          </p:txBody>
        </p:sp>
        <p:sp>
          <p:nvSpPr>
            <p:cNvPr id="16" name="TextBox 16"/>
            <p:cNvSpPr txBox="1"/>
            <p:nvPr/>
          </p:nvSpPr>
          <p:spPr>
            <a:xfrm>
              <a:off x="0" y="726276"/>
              <a:ext cx="5215768" cy="900642"/>
            </a:xfrm>
            <a:prstGeom prst="rect">
              <a:avLst/>
            </a:prstGeom>
          </p:spPr>
          <p:txBody>
            <a:bodyPr lIns="0" tIns="0" rIns="0" bIns="0" rtlCol="0" anchor="t">
              <a:spAutoFit/>
            </a:bodyPr>
            <a:lstStyle/>
            <a:p>
              <a:pPr marL="0" lvl="0" indent="0" algn="ctr">
                <a:lnSpc>
                  <a:spcPts val="2799"/>
                </a:lnSpc>
                <a:spcBef>
                  <a:spcPct val="0"/>
                </a:spcBef>
              </a:pPr>
              <a:r>
                <a:rPr lang="en-US" sz="1999">
                  <a:solidFill>
                    <a:srgbClr val="F3F0EC"/>
                  </a:solidFill>
                  <a:latin typeface="Century Gothic Paneuropean"/>
                  <a:ea typeface="Century Gothic Paneuropean"/>
                  <a:cs typeface="Century Gothic Paneuropean"/>
                  <a:sym typeface="Century Gothic Paneuropean"/>
                </a:rPr>
                <a:t>L</a:t>
              </a:r>
              <a:r>
                <a:rPr lang="en-US" sz="1999" u="none">
                  <a:solidFill>
                    <a:srgbClr val="F3F0EC"/>
                  </a:solidFill>
                  <a:latin typeface="Century Gothic Paneuropean"/>
                  <a:ea typeface="Century Gothic Paneuropean"/>
                  <a:cs typeface="Century Gothic Paneuropean"/>
                  <a:sym typeface="Century Gothic Paneuropean"/>
                </a:rPr>
                <a:t>aunch platforms and train users for smooth adoption.</a:t>
              </a:r>
            </a:p>
          </p:txBody>
        </p:sp>
      </p:grpSp>
      <p:grpSp>
        <p:nvGrpSpPr>
          <p:cNvPr id="17" name="Group 17"/>
          <p:cNvGrpSpPr/>
          <p:nvPr/>
        </p:nvGrpSpPr>
        <p:grpSpPr>
          <a:xfrm>
            <a:off x="6531408" y="3914489"/>
            <a:ext cx="4005140" cy="1959390"/>
            <a:chOff x="0" y="0"/>
            <a:chExt cx="5340186" cy="2612520"/>
          </a:xfrm>
        </p:grpSpPr>
        <p:sp>
          <p:nvSpPr>
            <p:cNvPr id="18" name="TextBox 18"/>
            <p:cNvSpPr txBox="1"/>
            <p:nvPr/>
          </p:nvSpPr>
          <p:spPr>
            <a:xfrm>
              <a:off x="0" y="-38100"/>
              <a:ext cx="5340186" cy="537634"/>
            </a:xfrm>
            <a:prstGeom prst="rect">
              <a:avLst/>
            </a:prstGeom>
          </p:spPr>
          <p:txBody>
            <a:bodyPr lIns="0" tIns="0" rIns="0" bIns="0" rtlCol="0" anchor="t">
              <a:spAutoFit/>
            </a:bodyPr>
            <a:lstStyle/>
            <a:p>
              <a:pPr marL="0" lvl="0" indent="0" algn="ctr">
                <a:lnSpc>
                  <a:spcPts val="3499"/>
                </a:lnSpc>
                <a:spcBef>
                  <a:spcPct val="0"/>
                </a:spcBef>
              </a:pPr>
              <a:r>
                <a:rPr lang="en-US" sz="2499" b="1" u="none">
                  <a:solidFill>
                    <a:srgbClr val="F3F0EC"/>
                  </a:solidFill>
                  <a:latin typeface="Century Gothic Paneuropean Bold"/>
                  <a:ea typeface="Century Gothic Paneuropean Bold"/>
                  <a:cs typeface="Century Gothic Paneuropean Bold"/>
                  <a:sym typeface="Century Gothic Paneuropean Bold"/>
                </a:rPr>
                <a:t>Phase 3</a:t>
              </a:r>
            </a:p>
          </p:txBody>
        </p:sp>
        <p:sp>
          <p:nvSpPr>
            <p:cNvPr id="19" name="TextBox 19"/>
            <p:cNvSpPr txBox="1"/>
            <p:nvPr/>
          </p:nvSpPr>
          <p:spPr>
            <a:xfrm>
              <a:off x="93499" y="772078"/>
              <a:ext cx="5153188" cy="1840442"/>
            </a:xfrm>
            <a:prstGeom prst="rect">
              <a:avLst/>
            </a:prstGeom>
          </p:spPr>
          <p:txBody>
            <a:bodyPr lIns="0" tIns="0" rIns="0" bIns="0" rtlCol="0" anchor="t">
              <a:spAutoFit/>
            </a:bodyPr>
            <a:lstStyle/>
            <a:p>
              <a:pPr marL="0" lvl="0" indent="0" algn="ctr">
                <a:lnSpc>
                  <a:spcPts val="2799"/>
                </a:lnSpc>
                <a:spcBef>
                  <a:spcPct val="0"/>
                </a:spcBef>
              </a:pPr>
              <a:r>
                <a:rPr lang="en-US" sz="1999">
                  <a:solidFill>
                    <a:srgbClr val="F3F0EC"/>
                  </a:solidFill>
                  <a:latin typeface="Century Gothic Paneuropean"/>
                  <a:ea typeface="Century Gothic Paneuropean"/>
                  <a:cs typeface="Century Gothic Paneuropean"/>
                  <a:sym typeface="Century Gothic Paneuropean"/>
                </a:rPr>
                <a:t>I</a:t>
              </a:r>
              <a:r>
                <a:rPr lang="en-US" sz="1999" u="none">
                  <a:solidFill>
                    <a:srgbClr val="F3F0EC"/>
                  </a:solidFill>
                  <a:latin typeface="Century Gothic Paneuropean"/>
                  <a:ea typeface="Century Gothic Paneuropean"/>
                  <a:cs typeface="Century Gothic Paneuropean"/>
                  <a:sym typeface="Century Gothic Paneuropean"/>
                </a:rPr>
                <a:t>ntegration (Week 7): Connect health calculators, risk analysis, and data visualization modules.</a:t>
              </a:r>
            </a:p>
          </p:txBody>
        </p:sp>
      </p:grpSp>
      <p:grpSp>
        <p:nvGrpSpPr>
          <p:cNvPr id="20" name="Group 20"/>
          <p:cNvGrpSpPr/>
          <p:nvPr/>
        </p:nvGrpSpPr>
        <p:grpSpPr>
          <a:xfrm>
            <a:off x="17075051" y="-339268"/>
            <a:ext cx="1615238" cy="11003283"/>
            <a:chOff x="0" y="0"/>
            <a:chExt cx="15696704" cy="106928664"/>
          </a:xfrm>
        </p:grpSpPr>
        <p:sp>
          <p:nvSpPr>
            <p:cNvPr id="21" name="Freeform 21"/>
            <p:cNvSpPr/>
            <p:nvPr/>
          </p:nvSpPr>
          <p:spPr>
            <a:xfrm>
              <a:off x="72390" y="72390"/>
              <a:ext cx="15551925" cy="106783885"/>
            </a:xfrm>
            <a:custGeom>
              <a:avLst/>
              <a:gdLst/>
              <a:ahLst/>
              <a:cxnLst/>
              <a:rect l="l" t="t" r="r" b="b"/>
              <a:pathLst>
                <a:path w="15551925" h="106783885">
                  <a:moveTo>
                    <a:pt x="0" y="0"/>
                  </a:moveTo>
                  <a:lnTo>
                    <a:pt x="15551925" y="0"/>
                  </a:lnTo>
                  <a:lnTo>
                    <a:pt x="15551925" y="106783885"/>
                  </a:lnTo>
                  <a:lnTo>
                    <a:pt x="0" y="106783885"/>
                  </a:lnTo>
                  <a:lnTo>
                    <a:pt x="0" y="0"/>
                  </a:lnTo>
                  <a:close/>
                </a:path>
              </a:pathLst>
            </a:custGeom>
            <a:solidFill>
              <a:srgbClr val="F3F0EC"/>
            </a:solidFill>
          </p:spPr>
        </p:sp>
        <p:sp>
          <p:nvSpPr>
            <p:cNvPr id="22" name="Freeform 22"/>
            <p:cNvSpPr/>
            <p:nvPr/>
          </p:nvSpPr>
          <p:spPr>
            <a:xfrm>
              <a:off x="0" y="0"/>
              <a:ext cx="15696704" cy="106928667"/>
            </a:xfrm>
            <a:custGeom>
              <a:avLst/>
              <a:gdLst/>
              <a:ahLst/>
              <a:cxnLst/>
              <a:rect l="l" t="t" r="r" b="b"/>
              <a:pathLst>
                <a:path w="15696704" h="106928667">
                  <a:moveTo>
                    <a:pt x="15551924" y="106783882"/>
                  </a:moveTo>
                  <a:lnTo>
                    <a:pt x="15696704" y="106783882"/>
                  </a:lnTo>
                  <a:lnTo>
                    <a:pt x="15696704" y="106928667"/>
                  </a:lnTo>
                  <a:lnTo>
                    <a:pt x="15551924" y="106928667"/>
                  </a:lnTo>
                  <a:lnTo>
                    <a:pt x="15551924" y="106783882"/>
                  </a:lnTo>
                  <a:close/>
                  <a:moveTo>
                    <a:pt x="0" y="144780"/>
                  </a:moveTo>
                  <a:lnTo>
                    <a:pt x="144780" y="144780"/>
                  </a:lnTo>
                  <a:lnTo>
                    <a:pt x="144780" y="106783882"/>
                  </a:lnTo>
                  <a:lnTo>
                    <a:pt x="0" y="106783882"/>
                  </a:lnTo>
                  <a:lnTo>
                    <a:pt x="0" y="144780"/>
                  </a:lnTo>
                  <a:close/>
                  <a:moveTo>
                    <a:pt x="0" y="106783882"/>
                  </a:moveTo>
                  <a:lnTo>
                    <a:pt x="144780" y="106783882"/>
                  </a:lnTo>
                  <a:lnTo>
                    <a:pt x="144780" y="106928667"/>
                  </a:lnTo>
                  <a:lnTo>
                    <a:pt x="0" y="106928667"/>
                  </a:lnTo>
                  <a:lnTo>
                    <a:pt x="0" y="106783882"/>
                  </a:lnTo>
                  <a:close/>
                  <a:moveTo>
                    <a:pt x="15551924" y="144780"/>
                  </a:moveTo>
                  <a:lnTo>
                    <a:pt x="15696704" y="144780"/>
                  </a:lnTo>
                  <a:lnTo>
                    <a:pt x="15696704" y="106783882"/>
                  </a:lnTo>
                  <a:lnTo>
                    <a:pt x="15551924" y="106783882"/>
                  </a:lnTo>
                  <a:lnTo>
                    <a:pt x="15551924" y="144780"/>
                  </a:lnTo>
                  <a:close/>
                  <a:moveTo>
                    <a:pt x="144780" y="106783882"/>
                  </a:moveTo>
                  <a:lnTo>
                    <a:pt x="15551924" y="106783882"/>
                  </a:lnTo>
                  <a:lnTo>
                    <a:pt x="15551924" y="106928667"/>
                  </a:lnTo>
                  <a:lnTo>
                    <a:pt x="144780" y="106928667"/>
                  </a:lnTo>
                  <a:lnTo>
                    <a:pt x="144780" y="106783882"/>
                  </a:lnTo>
                  <a:close/>
                  <a:moveTo>
                    <a:pt x="15551924" y="0"/>
                  </a:moveTo>
                  <a:lnTo>
                    <a:pt x="15696704" y="0"/>
                  </a:lnTo>
                  <a:lnTo>
                    <a:pt x="15696704" y="144780"/>
                  </a:lnTo>
                  <a:lnTo>
                    <a:pt x="15551924" y="144780"/>
                  </a:lnTo>
                  <a:lnTo>
                    <a:pt x="15551924" y="0"/>
                  </a:lnTo>
                  <a:close/>
                  <a:moveTo>
                    <a:pt x="0" y="0"/>
                  </a:moveTo>
                  <a:lnTo>
                    <a:pt x="144780" y="0"/>
                  </a:lnTo>
                  <a:lnTo>
                    <a:pt x="144780" y="144780"/>
                  </a:lnTo>
                  <a:lnTo>
                    <a:pt x="0" y="144780"/>
                  </a:lnTo>
                  <a:lnTo>
                    <a:pt x="0" y="0"/>
                  </a:lnTo>
                  <a:close/>
                  <a:moveTo>
                    <a:pt x="144780" y="0"/>
                  </a:moveTo>
                  <a:lnTo>
                    <a:pt x="15551924" y="0"/>
                  </a:lnTo>
                  <a:lnTo>
                    <a:pt x="15551924" y="144780"/>
                  </a:lnTo>
                  <a:lnTo>
                    <a:pt x="144780" y="144780"/>
                  </a:lnTo>
                  <a:lnTo>
                    <a:pt x="144780" y="0"/>
                  </a:lnTo>
                  <a:close/>
                </a:path>
              </a:pathLst>
            </a:custGeom>
            <a:solidFill>
              <a:srgbClr val="242424"/>
            </a:solidFill>
          </p:spPr>
        </p:sp>
      </p:grpSp>
      <p:sp>
        <p:nvSpPr>
          <p:cNvPr id="23" name="AutoShape 23"/>
          <p:cNvSpPr/>
          <p:nvPr/>
        </p:nvSpPr>
        <p:spPr>
          <a:xfrm>
            <a:off x="3045428" y="6485768"/>
            <a:ext cx="10968666" cy="28472"/>
          </a:xfrm>
          <a:prstGeom prst="rect">
            <a:avLst/>
          </a:prstGeom>
          <a:solidFill>
            <a:srgbClr val="F3F0EC"/>
          </a:solidFill>
        </p:spPr>
      </p:sp>
      <p:grpSp>
        <p:nvGrpSpPr>
          <p:cNvPr id="24" name="Group 24"/>
          <p:cNvGrpSpPr/>
          <p:nvPr/>
        </p:nvGrpSpPr>
        <p:grpSpPr>
          <a:xfrm>
            <a:off x="2723238" y="6587820"/>
            <a:ext cx="261156" cy="261156"/>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3F0EC"/>
            </a:solidFill>
          </p:spPr>
        </p:sp>
      </p:grpSp>
      <p:grpSp>
        <p:nvGrpSpPr>
          <p:cNvPr id="26" name="Group 26"/>
          <p:cNvGrpSpPr/>
          <p:nvPr/>
        </p:nvGrpSpPr>
        <p:grpSpPr>
          <a:xfrm>
            <a:off x="5701442" y="6383662"/>
            <a:ext cx="261156" cy="261156"/>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3F0EC"/>
            </a:solidFill>
          </p:spPr>
        </p:sp>
      </p:grpSp>
      <p:grpSp>
        <p:nvGrpSpPr>
          <p:cNvPr id="28" name="Group 28"/>
          <p:cNvGrpSpPr/>
          <p:nvPr/>
        </p:nvGrpSpPr>
        <p:grpSpPr>
          <a:xfrm>
            <a:off x="8403400" y="6369426"/>
            <a:ext cx="261156" cy="261156"/>
            <a:chOff x="0" y="0"/>
            <a:chExt cx="6350000" cy="6350000"/>
          </a:xfrm>
        </p:grpSpPr>
        <p:sp>
          <p:nvSpPr>
            <p:cNvPr id="29" name="Freeform 2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3F0EC"/>
            </a:solidFill>
          </p:spPr>
        </p:sp>
      </p:grpSp>
      <p:grpSp>
        <p:nvGrpSpPr>
          <p:cNvPr id="30" name="Group 30"/>
          <p:cNvGrpSpPr/>
          <p:nvPr/>
        </p:nvGrpSpPr>
        <p:grpSpPr>
          <a:xfrm>
            <a:off x="11140452" y="6369426"/>
            <a:ext cx="261156" cy="261156"/>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3F0EC"/>
            </a:solidFill>
          </p:spPr>
        </p:sp>
      </p:grpSp>
      <p:grpSp>
        <p:nvGrpSpPr>
          <p:cNvPr id="32" name="Group 32"/>
          <p:cNvGrpSpPr/>
          <p:nvPr/>
        </p:nvGrpSpPr>
        <p:grpSpPr>
          <a:xfrm>
            <a:off x="13838021" y="6355190"/>
            <a:ext cx="261156" cy="261156"/>
            <a:chOff x="0" y="0"/>
            <a:chExt cx="6350000" cy="6350000"/>
          </a:xfrm>
        </p:grpSpPr>
        <p:sp>
          <p:nvSpPr>
            <p:cNvPr id="33" name="Freeform 3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3F0EC"/>
            </a:solidFill>
          </p:spPr>
        </p:sp>
      </p:grpSp>
      <p:sp>
        <p:nvSpPr>
          <p:cNvPr id="34" name="TextBox 34"/>
          <p:cNvSpPr txBox="1"/>
          <p:nvPr/>
        </p:nvSpPr>
        <p:spPr>
          <a:xfrm rot="-5400000">
            <a:off x="13503452" y="5283323"/>
            <a:ext cx="8345686" cy="419282"/>
          </a:xfrm>
          <a:prstGeom prst="rect">
            <a:avLst/>
          </a:prstGeom>
        </p:spPr>
        <p:txBody>
          <a:bodyPr lIns="0" tIns="0" rIns="0" bIns="0" rtlCol="0" anchor="t">
            <a:spAutoFit/>
          </a:bodyPr>
          <a:lstStyle/>
          <a:p>
            <a:pPr algn="r">
              <a:lnSpc>
                <a:spcPts val="3500"/>
              </a:lnSpc>
            </a:pPr>
            <a:r>
              <a:rPr lang="en-US" sz="2500" dirty="0">
                <a:solidFill>
                  <a:srgbClr val="000000"/>
                </a:solidFill>
                <a:latin typeface="Century Gothic Paneuropean"/>
                <a:ea typeface="Century Gothic Paneuropean"/>
                <a:cs typeface="Century Gothic Paneuropean"/>
                <a:sym typeface="Century Gothic Paneuropean"/>
              </a:rPr>
              <a:t>BioMaths_Health_Assistant| August 2025</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445309" y="8660204"/>
            <a:ext cx="19178618" cy="2932492"/>
            <a:chOff x="0" y="0"/>
            <a:chExt cx="186375649" cy="28497625"/>
          </a:xfrm>
        </p:grpSpPr>
        <p:sp>
          <p:nvSpPr>
            <p:cNvPr id="3" name="Freeform 3"/>
            <p:cNvSpPr/>
            <p:nvPr/>
          </p:nvSpPr>
          <p:spPr>
            <a:xfrm>
              <a:off x="72390" y="72390"/>
              <a:ext cx="186230868" cy="28352846"/>
            </a:xfrm>
            <a:custGeom>
              <a:avLst/>
              <a:gdLst/>
              <a:ahLst/>
              <a:cxnLst/>
              <a:rect l="l" t="t" r="r" b="b"/>
              <a:pathLst>
                <a:path w="186230868" h="28352846">
                  <a:moveTo>
                    <a:pt x="0" y="0"/>
                  </a:moveTo>
                  <a:lnTo>
                    <a:pt x="186230868" y="0"/>
                  </a:lnTo>
                  <a:lnTo>
                    <a:pt x="186230868" y="28352845"/>
                  </a:lnTo>
                  <a:lnTo>
                    <a:pt x="0" y="28352845"/>
                  </a:lnTo>
                  <a:lnTo>
                    <a:pt x="0" y="0"/>
                  </a:lnTo>
                  <a:close/>
                </a:path>
              </a:pathLst>
            </a:custGeom>
            <a:solidFill>
              <a:srgbClr val="F3F0EC"/>
            </a:solidFill>
          </p:spPr>
        </p:sp>
        <p:sp>
          <p:nvSpPr>
            <p:cNvPr id="4" name="Freeform 4"/>
            <p:cNvSpPr/>
            <p:nvPr/>
          </p:nvSpPr>
          <p:spPr>
            <a:xfrm>
              <a:off x="0" y="0"/>
              <a:ext cx="186375650" cy="28497625"/>
            </a:xfrm>
            <a:custGeom>
              <a:avLst/>
              <a:gdLst/>
              <a:ahLst/>
              <a:cxnLst/>
              <a:rect l="l" t="t" r="r" b="b"/>
              <a:pathLst>
                <a:path w="186375650" h="28497625">
                  <a:moveTo>
                    <a:pt x="186230865" y="28352846"/>
                  </a:moveTo>
                  <a:lnTo>
                    <a:pt x="186375650" y="28352846"/>
                  </a:lnTo>
                  <a:lnTo>
                    <a:pt x="186375650" y="28497625"/>
                  </a:lnTo>
                  <a:lnTo>
                    <a:pt x="186230865" y="28497625"/>
                  </a:lnTo>
                  <a:lnTo>
                    <a:pt x="186230865" y="28352846"/>
                  </a:lnTo>
                  <a:close/>
                  <a:moveTo>
                    <a:pt x="0" y="144780"/>
                  </a:moveTo>
                  <a:lnTo>
                    <a:pt x="144780" y="144780"/>
                  </a:lnTo>
                  <a:lnTo>
                    <a:pt x="144780" y="28352846"/>
                  </a:lnTo>
                  <a:lnTo>
                    <a:pt x="0" y="28352846"/>
                  </a:lnTo>
                  <a:lnTo>
                    <a:pt x="0" y="144780"/>
                  </a:lnTo>
                  <a:close/>
                  <a:moveTo>
                    <a:pt x="0" y="28352846"/>
                  </a:moveTo>
                  <a:lnTo>
                    <a:pt x="144780" y="28352846"/>
                  </a:lnTo>
                  <a:lnTo>
                    <a:pt x="144780" y="28497625"/>
                  </a:lnTo>
                  <a:lnTo>
                    <a:pt x="0" y="28497625"/>
                  </a:lnTo>
                  <a:lnTo>
                    <a:pt x="0" y="28352846"/>
                  </a:lnTo>
                  <a:close/>
                  <a:moveTo>
                    <a:pt x="186230865" y="144780"/>
                  </a:moveTo>
                  <a:lnTo>
                    <a:pt x="186375650" y="144780"/>
                  </a:lnTo>
                  <a:lnTo>
                    <a:pt x="186375650" y="28352846"/>
                  </a:lnTo>
                  <a:lnTo>
                    <a:pt x="186230865" y="28352846"/>
                  </a:lnTo>
                  <a:lnTo>
                    <a:pt x="186230865" y="144780"/>
                  </a:lnTo>
                  <a:close/>
                  <a:moveTo>
                    <a:pt x="144780" y="28352846"/>
                  </a:moveTo>
                  <a:lnTo>
                    <a:pt x="186230865" y="28352846"/>
                  </a:lnTo>
                  <a:lnTo>
                    <a:pt x="186230865" y="28497625"/>
                  </a:lnTo>
                  <a:lnTo>
                    <a:pt x="144780" y="28497625"/>
                  </a:lnTo>
                  <a:lnTo>
                    <a:pt x="144780" y="28352846"/>
                  </a:lnTo>
                  <a:close/>
                  <a:moveTo>
                    <a:pt x="186230865" y="0"/>
                  </a:moveTo>
                  <a:lnTo>
                    <a:pt x="186375650" y="0"/>
                  </a:lnTo>
                  <a:lnTo>
                    <a:pt x="186375650" y="144780"/>
                  </a:lnTo>
                  <a:lnTo>
                    <a:pt x="186230865" y="144780"/>
                  </a:lnTo>
                  <a:lnTo>
                    <a:pt x="186230865" y="0"/>
                  </a:lnTo>
                  <a:close/>
                  <a:moveTo>
                    <a:pt x="0" y="0"/>
                  </a:moveTo>
                  <a:lnTo>
                    <a:pt x="144780" y="0"/>
                  </a:lnTo>
                  <a:lnTo>
                    <a:pt x="144780" y="144780"/>
                  </a:lnTo>
                  <a:lnTo>
                    <a:pt x="0" y="144780"/>
                  </a:lnTo>
                  <a:lnTo>
                    <a:pt x="0" y="0"/>
                  </a:lnTo>
                  <a:close/>
                  <a:moveTo>
                    <a:pt x="144780" y="0"/>
                  </a:moveTo>
                  <a:lnTo>
                    <a:pt x="186230865" y="0"/>
                  </a:lnTo>
                  <a:lnTo>
                    <a:pt x="186230865" y="144780"/>
                  </a:lnTo>
                  <a:lnTo>
                    <a:pt x="144780" y="144780"/>
                  </a:lnTo>
                  <a:lnTo>
                    <a:pt x="144780" y="0"/>
                  </a:lnTo>
                  <a:close/>
                </a:path>
              </a:pathLst>
            </a:custGeom>
            <a:solidFill>
              <a:srgbClr val="242424"/>
            </a:solidFill>
          </p:spPr>
        </p:sp>
      </p:grpSp>
      <p:sp>
        <p:nvSpPr>
          <p:cNvPr id="5" name="Freeform 5"/>
          <p:cNvSpPr/>
          <p:nvPr/>
        </p:nvSpPr>
        <p:spPr>
          <a:xfrm>
            <a:off x="1678642" y="596889"/>
            <a:ext cx="3488490" cy="9093221"/>
          </a:xfrm>
          <a:custGeom>
            <a:avLst/>
            <a:gdLst/>
            <a:ahLst/>
            <a:cxnLst/>
            <a:rect l="l" t="t" r="r" b="b"/>
            <a:pathLst>
              <a:path w="3488490" h="9093221">
                <a:moveTo>
                  <a:pt x="0" y="0"/>
                </a:moveTo>
                <a:lnTo>
                  <a:pt x="3488490" y="0"/>
                </a:lnTo>
                <a:lnTo>
                  <a:pt x="3488490" y="9093222"/>
                </a:lnTo>
                <a:lnTo>
                  <a:pt x="0" y="90932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3577024" y="596889"/>
            <a:ext cx="2546102" cy="9093221"/>
          </a:xfrm>
          <a:custGeom>
            <a:avLst/>
            <a:gdLst/>
            <a:ahLst/>
            <a:cxnLst/>
            <a:rect l="l" t="t" r="r" b="b"/>
            <a:pathLst>
              <a:path w="2546102" h="9093221">
                <a:moveTo>
                  <a:pt x="0" y="0"/>
                </a:moveTo>
                <a:lnTo>
                  <a:pt x="2546102" y="0"/>
                </a:lnTo>
                <a:lnTo>
                  <a:pt x="2546102" y="9093222"/>
                </a:lnTo>
                <a:lnTo>
                  <a:pt x="0" y="90932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6202926" y="3575348"/>
            <a:ext cx="5882148" cy="1540132"/>
            <a:chOff x="0" y="0"/>
            <a:chExt cx="7842864" cy="2053509"/>
          </a:xfrm>
        </p:grpSpPr>
        <p:sp>
          <p:nvSpPr>
            <p:cNvPr id="8" name="TextBox 8"/>
            <p:cNvSpPr txBox="1"/>
            <p:nvPr/>
          </p:nvSpPr>
          <p:spPr>
            <a:xfrm>
              <a:off x="0" y="57150"/>
              <a:ext cx="7842864" cy="1232323"/>
            </a:xfrm>
            <a:prstGeom prst="rect">
              <a:avLst/>
            </a:prstGeom>
          </p:spPr>
          <p:txBody>
            <a:bodyPr lIns="0" tIns="0" rIns="0" bIns="0" rtlCol="0" anchor="t">
              <a:spAutoFit/>
            </a:bodyPr>
            <a:lstStyle/>
            <a:p>
              <a:pPr algn="ctr">
                <a:lnSpc>
                  <a:spcPts val="7039"/>
                </a:lnSpc>
              </a:pPr>
              <a:r>
                <a:rPr lang="en-US" sz="6399" b="1">
                  <a:solidFill>
                    <a:srgbClr val="F3F0EC"/>
                  </a:solidFill>
                  <a:latin typeface="Century Gothic Paneuropean Bold"/>
                  <a:ea typeface="Century Gothic Paneuropean Bold"/>
                  <a:cs typeface="Century Gothic Paneuropean Bold"/>
                  <a:sym typeface="Century Gothic Paneuropean Bold"/>
                </a:rPr>
                <a:t>Thank you</a:t>
              </a:r>
            </a:p>
          </p:txBody>
        </p:sp>
        <p:sp>
          <p:nvSpPr>
            <p:cNvPr id="9" name="TextBox 9"/>
            <p:cNvSpPr txBox="1"/>
            <p:nvPr/>
          </p:nvSpPr>
          <p:spPr>
            <a:xfrm>
              <a:off x="0" y="1462323"/>
              <a:ext cx="7842864" cy="591186"/>
            </a:xfrm>
            <a:prstGeom prst="rect">
              <a:avLst/>
            </a:prstGeom>
          </p:spPr>
          <p:txBody>
            <a:bodyPr lIns="0" tIns="0" rIns="0" bIns="0" rtlCol="0" anchor="t">
              <a:spAutoFit/>
            </a:bodyPr>
            <a:lstStyle/>
            <a:p>
              <a:pPr marL="0" lvl="0" indent="0" algn="ctr">
                <a:lnSpc>
                  <a:spcPts val="3779"/>
                </a:lnSpc>
                <a:spcBef>
                  <a:spcPct val="0"/>
                </a:spcBef>
              </a:pPr>
              <a:r>
                <a:rPr lang="en-US" sz="2699">
                  <a:solidFill>
                    <a:srgbClr val="F3F0EC"/>
                  </a:solidFill>
                  <a:latin typeface="Century Gothic Paneuropean"/>
                  <a:ea typeface="Century Gothic Paneuropean"/>
                  <a:cs typeface="Century Gothic Paneuropean"/>
                  <a:sym typeface="Century Gothic Paneuropean"/>
                </a:rPr>
                <a:t>for your tim</a:t>
              </a:r>
              <a:r>
                <a:rPr lang="en-US" sz="2699" u="none">
                  <a:solidFill>
                    <a:srgbClr val="F3F0EC"/>
                  </a:solidFill>
                  <a:latin typeface="Century Gothic Paneuropean"/>
                  <a:ea typeface="Century Gothic Paneuropean"/>
                  <a:cs typeface="Century Gothic Paneuropean"/>
                  <a:sym typeface="Century Gothic Paneuropean"/>
                </a:rPr>
                <a:t>e and attention.</a:t>
              </a:r>
            </a:p>
          </p:txBody>
        </p:sp>
      </p:grpSp>
      <p:sp>
        <p:nvSpPr>
          <p:cNvPr id="10" name="TextBox 10"/>
          <p:cNvSpPr txBox="1"/>
          <p:nvPr/>
        </p:nvSpPr>
        <p:spPr>
          <a:xfrm>
            <a:off x="3422887" y="9210675"/>
            <a:ext cx="11538868" cy="422273"/>
          </a:xfrm>
          <a:prstGeom prst="rect">
            <a:avLst/>
          </a:prstGeom>
        </p:spPr>
        <p:txBody>
          <a:bodyPr lIns="0" tIns="0" rIns="0" bIns="0" rtlCol="0" anchor="t">
            <a:spAutoFit/>
          </a:bodyPr>
          <a:lstStyle/>
          <a:p>
            <a:pPr algn="ctr">
              <a:lnSpc>
                <a:spcPts val="3500"/>
              </a:lnSpc>
            </a:pPr>
            <a:r>
              <a:rPr lang="en-US" sz="2500" dirty="0">
                <a:solidFill>
                  <a:srgbClr val="000000"/>
                </a:solidFill>
                <a:latin typeface="Century Gothic Paneuropean"/>
                <a:ea typeface="Century Gothic Paneuropean"/>
                <a:cs typeface="Century Gothic Paneuropean"/>
                <a:sym typeface="Century Gothic Paneuropean"/>
              </a:rPr>
              <a:t>BioMaths_Health_Assistant| August 2025</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7075051" y="-339268"/>
            <a:ext cx="1615238" cy="11003283"/>
            <a:chOff x="0" y="0"/>
            <a:chExt cx="15696704" cy="106928664"/>
          </a:xfrm>
        </p:grpSpPr>
        <p:sp>
          <p:nvSpPr>
            <p:cNvPr id="3" name="Freeform 3"/>
            <p:cNvSpPr/>
            <p:nvPr/>
          </p:nvSpPr>
          <p:spPr>
            <a:xfrm>
              <a:off x="72390" y="72390"/>
              <a:ext cx="15551925" cy="106783885"/>
            </a:xfrm>
            <a:custGeom>
              <a:avLst/>
              <a:gdLst/>
              <a:ahLst/>
              <a:cxnLst/>
              <a:rect l="l" t="t" r="r" b="b"/>
              <a:pathLst>
                <a:path w="15551925" h="106783885">
                  <a:moveTo>
                    <a:pt x="0" y="0"/>
                  </a:moveTo>
                  <a:lnTo>
                    <a:pt x="15551925" y="0"/>
                  </a:lnTo>
                  <a:lnTo>
                    <a:pt x="15551925" y="106783885"/>
                  </a:lnTo>
                  <a:lnTo>
                    <a:pt x="0" y="106783885"/>
                  </a:lnTo>
                  <a:lnTo>
                    <a:pt x="0" y="0"/>
                  </a:lnTo>
                  <a:close/>
                </a:path>
              </a:pathLst>
            </a:custGeom>
            <a:solidFill>
              <a:srgbClr val="F3F0EC"/>
            </a:solidFill>
          </p:spPr>
        </p:sp>
        <p:sp>
          <p:nvSpPr>
            <p:cNvPr id="4" name="Freeform 4"/>
            <p:cNvSpPr/>
            <p:nvPr/>
          </p:nvSpPr>
          <p:spPr>
            <a:xfrm>
              <a:off x="0" y="0"/>
              <a:ext cx="15696704" cy="106928667"/>
            </a:xfrm>
            <a:custGeom>
              <a:avLst/>
              <a:gdLst/>
              <a:ahLst/>
              <a:cxnLst/>
              <a:rect l="l" t="t" r="r" b="b"/>
              <a:pathLst>
                <a:path w="15696704" h="106928667">
                  <a:moveTo>
                    <a:pt x="15551924" y="106783882"/>
                  </a:moveTo>
                  <a:lnTo>
                    <a:pt x="15696704" y="106783882"/>
                  </a:lnTo>
                  <a:lnTo>
                    <a:pt x="15696704" y="106928667"/>
                  </a:lnTo>
                  <a:lnTo>
                    <a:pt x="15551924" y="106928667"/>
                  </a:lnTo>
                  <a:lnTo>
                    <a:pt x="15551924" y="106783882"/>
                  </a:lnTo>
                  <a:close/>
                  <a:moveTo>
                    <a:pt x="0" y="144780"/>
                  </a:moveTo>
                  <a:lnTo>
                    <a:pt x="144780" y="144780"/>
                  </a:lnTo>
                  <a:lnTo>
                    <a:pt x="144780" y="106783882"/>
                  </a:lnTo>
                  <a:lnTo>
                    <a:pt x="0" y="106783882"/>
                  </a:lnTo>
                  <a:lnTo>
                    <a:pt x="0" y="144780"/>
                  </a:lnTo>
                  <a:close/>
                  <a:moveTo>
                    <a:pt x="0" y="106783882"/>
                  </a:moveTo>
                  <a:lnTo>
                    <a:pt x="144780" y="106783882"/>
                  </a:lnTo>
                  <a:lnTo>
                    <a:pt x="144780" y="106928667"/>
                  </a:lnTo>
                  <a:lnTo>
                    <a:pt x="0" y="106928667"/>
                  </a:lnTo>
                  <a:lnTo>
                    <a:pt x="0" y="106783882"/>
                  </a:lnTo>
                  <a:close/>
                  <a:moveTo>
                    <a:pt x="15551924" y="144780"/>
                  </a:moveTo>
                  <a:lnTo>
                    <a:pt x="15696704" y="144780"/>
                  </a:lnTo>
                  <a:lnTo>
                    <a:pt x="15696704" y="106783882"/>
                  </a:lnTo>
                  <a:lnTo>
                    <a:pt x="15551924" y="106783882"/>
                  </a:lnTo>
                  <a:lnTo>
                    <a:pt x="15551924" y="144780"/>
                  </a:lnTo>
                  <a:close/>
                  <a:moveTo>
                    <a:pt x="144780" y="106783882"/>
                  </a:moveTo>
                  <a:lnTo>
                    <a:pt x="15551924" y="106783882"/>
                  </a:lnTo>
                  <a:lnTo>
                    <a:pt x="15551924" y="106928667"/>
                  </a:lnTo>
                  <a:lnTo>
                    <a:pt x="144780" y="106928667"/>
                  </a:lnTo>
                  <a:lnTo>
                    <a:pt x="144780" y="106783882"/>
                  </a:lnTo>
                  <a:close/>
                  <a:moveTo>
                    <a:pt x="15551924" y="0"/>
                  </a:moveTo>
                  <a:lnTo>
                    <a:pt x="15696704" y="0"/>
                  </a:lnTo>
                  <a:lnTo>
                    <a:pt x="15696704" y="144780"/>
                  </a:lnTo>
                  <a:lnTo>
                    <a:pt x="15551924" y="144780"/>
                  </a:lnTo>
                  <a:lnTo>
                    <a:pt x="15551924" y="0"/>
                  </a:lnTo>
                  <a:close/>
                  <a:moveTo>
                    <a:pt x="0" y="0"/>
                  </a:moveTo>
                  <a:lnTo>
                    <a:pt x="144780" y="0"/>
                  </a:lnTo>
                  <a:lnTo>
                    <a:pt x="144780" y="144780"/>
                  </a:lnTo>
                  <a:lnTo>
                    <a:pt x="0" y="144780"/>
                  </a:lnTo>
                  <a:lnTo>
                    <a:pt x="0" y="0"/>
                  </a:lnTo>
                  <a:close/>
                  <a:moveTo>
                    <a:pt x="144780" y="0"/>
                  </a:moveTo>
                  <a:lnTo>
                    <a:pt x="15551924" y="0"/>
                  </a:lnTo>
                  <a:lnTo>
                    <a:pt x="15551924" y="144780"/>
                  </a:lnTo>
                  <a:lnTo>
                    <a:pt x="144780" y="144780"/>
                  </a:lnTo>
                  <a:lnTo>
                    <a:pt x="144780" y="0"/>
                  </a:lnTo>
                  <a:close/>
                </a:path>
              </a:pathLst>
            </a:custGeom>
            <a:solidFill>
              <a:srgbClr val="242424"/>
            </a:solidFill>
          </p:spPr>
        </p:sp>
      </p:grpSp>
      <p:grpSp>
        <p:nvGrpSpPr>
          <p:cNvPr id="5" name="Group 5"/>
          <p:cNvGrpSpPr/>
          <p:nvPr/>
        </p:nvGrpSpPr>
        <p:grpSpPr>
          <a:xfrm>
            <a:off x="1564005" y="3508251"/>
            <a:ext cx="4147235" cy="3308246"/>
            <a:chOff x="0" y="0"/>
            <a:chExt cx="5529647" cy="4410994"/>
          </a:xfrm>
        </p:grpSpPr>
        <p:sp>
          <p:nvSpPr>
            <p:cNvPr id="6" name="TextBox 6"/>
            <p:cNvSpPr txBox="1"/>
            <p:nvPr/>
          </p:nvSpPr>
          <p:spPr>
            <a:xfrm>
              <a:off x="0" y="-152400"/>
              <a:ext cx="5529647" cy="3485727"/>
            </a:xfrm>
            <a:prstGeom prst="rect">
              <a:avLst/>
            </a:prstGeom>
          </p:spPr>
          <p:txBody>
            <a:bodyPr lIns="0" tIns="0" rIns="0" bIns="0" rtlCol="0" anchor="t">
              <a:spAutoFit/>
            </a:bodyPr>
            <a:lstStyle/>
            <a:p>
              <a:pPr algn="l">
                <a:lnSpc>
                  <a:spcPts val="11059"/>
                </a:lnSpc>
                <a:spcBef>
                  <a:spcPct val="0"/>
                </a:spcBef>
              </a:pPr>
              <a:r>
                <a:rPr lang="en-US" sz="7899" b="1">
                  <a:solidFill>
                    <a:srgbClr val="F3F0EC"/>
                  </a:solidFill>
                  <a:latin typeface="Century Gothic Paneuropean Bold"/>
                  <a:ea typeface="Century Gothic Paneuropean Bold"/>
                  <a:cs typeface="Century Gothic Paneuropean Bold"/>
                  <a:sym typeface="Century Gothic Paneuropean Bold"/>
                </a:rPr>
                <a:t>Content</a:t>
              </a:r>
            </a:p>
            <a:p>
              <a:pPr algn="l">
                <a:lnSpc>
                  <a:spcPts val="9479"/>
                </a:lnSpc>
              </a:pPr>
              <a:r>
                <a:rPr lang="en-US" sz="7899" b="1">
                  <a:solidFill>
                    <a:srgbClr val="F3F0EC"/>
                  </a:solidFill>
                  <a:latin typeface="Century Gothic Paneuropean Bold"/>
                  <a:ea typeface="Century Gothic Paneuropean Bold"/>
                  <a:cs typeface="Century Gothic Paneuropean Bold"/>
                  <a:sym typeface="Century Gothic Paneuropean Bold"/>
                </a:rPr>
                <a:t>Outline</a:t>
              </a:r>
            </a:p>
          </p:txBody>
        </p:sp>
        <p:sp>
          <p:nvSpPr>
            <p:cNvPr id="7" name="TextBox 7"/>
            <p:cNvSpPr txBox="1"/>
            <p:nvPr/>
          </p:nvSpPr>
          <p:spPr>
            <a:xfrm>
              <a:off x="0" y="3948714"/>
              <a:ext cx="5529647" cy="462280"/>
            </a:xfrm>
            <a:prstGeom prst="rect">
              <a:avLst/>
            </a:prstGeom>
          </p:spPr>
          <p:txBody>
            <a:bodyPr lIns="0" tIns="0" rIns="0" bIns="0" rtlCol="0" anchor="t">
              <a:spAutoFit/>
            </a:bodyPr>
            <a:lstStyle/>
            <a:p>
              <a:pPr algn="l">
                <a:lnSpc>
                  <a:spcPts val="2940"/>
                </a:lnSpc>
                <a:spcBef>
                  <a:spcPct val="0"/>
                </a:spcBef>
              </a:pPr>
              <a:r>
                <a:rPr lang="en-US" sz="2100">
                  <a:solidFill>
                    <a:srgbClr val="F3F0EC"/>
                  </a:solidFill>
                  <a:latin typeface="Century Gothic Paneuropean"/>
                  <a:ea typeface="Century Gothic Paneuropean"/>
                  <a:cs typeface="Century Gothic Paneuropean"/>
                  <a:sym typeface="Century Gothic Paneuropean"/>
                </a:rPr>
                <a:t>Topics for discussion</a:t>
              </a:r>
            </a:p>
          </p:txBody>
        </p:sp>
      </p:grpSp>
      <p:sp>
        <p:nvSpPr>
          <p:cNvPr id="8" name="Freeform 8"/>
          <p:cNvSpPr/>
          <p:nvPr/>
        </p:nvSpPr>
        <p:spPr>
          <a:xfrm>
            <a:off x="11929358" y="613615"/>
            <a:ext cx="3738252" cy="9097517"/>
          </a:xfrm>
          <a:custGeom>
            <a:avLst/>
            <a:gdLst/>
            <a:ahLst/>
            <a:cxnLst/>
            <a:rect l="l" t="t" r="r" b="b"/>
            <a:pathLst>
              <a:path w="3738252" h="9097517">
                <a:moveTo>
                  <a:pt x="0" y="0"/>
                </a:moveTo>
                <a:lnTo>
                  <a:pt x="3738252" y="0"/>
                </a:lnTo>
                <a:lnTo>
                  <a:pt x="3738252" y="9097517"/>
                </a:lnTo>
                <a:lnTo>
                  <a:pt x="0" y="90975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7104994" y="3386398"/>
            <a:ext cx="4459262" cy="356235"/>
          </a:xfrm>
          <a:prstGeom prst="rect">
            <a:avLst/>
          </a:prstGeom>
        </p:spPr>
        <p:txBody>
          <a:bodyPr lIns="0" tIns="0" rIns="0" bIns="0" rtlCol="0" anchor="t">
            <a:spAutoFit/>
          </a:bodyPr>
          <a:lstStyle/>
          <a:p>
            <a:pPr algn="l">
              <a:lnSpc>
                <a:spcPts val="2940"/>
              </a:lnSpc>
              <a:spcBef>
                <a:spcPct val="0"/>
              </a:spcBef>
            </a:pPr>
            <a:r>
              <a:rPr lang="en-US" sz="2100">
                <a:solidFill>
                  <a:srgbClr val="F3F0EC"/>
                </a:solidFill>
                <a:latin typeface="Century Gothic Paneuropean"/>
                <a:ea typeface="Century Gothic Paneuropean"/>
                <a:cs typeface="Century Gothic Paneuropean"/>
                <a:sym typeface="Century Gothic Paneuropean"/>
              </a:rPr>
              <a:t>Overview of the Project</a:t>
            </a:r>
          </a:p>
        </p:txBody>
      </p:sp>
      <p:sp>
        <p:nvSpPr>
          <p:cNvPr id="10" name="TextBox 10"/>
          <p:cNvSpPr txBox="1"/>
          <p:nvPr/>
        </p:nvSpPr>
        <p:spPr>
          <a:xfrm>
            <a:off x="6427979" y="3376873"/>
            <a:ext cx="471864" cy="405765"/>
          </a:xfrm>
          <a:prstGeom prst="rect">
            <a:avLst/>
          </a:prstGeom>
        </p:spPr>
        <p:txBody>
          <a:bodyPr lIns="0" tIns="0" rIns="0" bIns="0" rtlCol="0" anchor="t">
            <a:spAutoFit/>
          </a:bodyPr>
          <a:lstStyle/>
          <a:p>
            <a:pPr algn="l">
              <a:lnSpc>
                <a:spcPts val="3359"/>
              </a:lnSpc>
              <a:spcBef>
                <a:spcPct val="0"/>
              </a:spcBef>
            </a:pPr>
            <a:r>
              <a:rPr lang="en-US" sz="2400">
                <a:solidFill>
                  <a:srgbClr val="F3F0EC"/>
                </a:solidFill>
                <a:latin typeface="Century Gothic Paneuropean"/>
                <a:ea typeface="Century Gothic Paneuropean"/>
                <a:cs typeface="Century Gothic Paneuropean"/>
                <a:sym typeface="Century Gothic Paneuropean"/>
              </a:rPr>
              <a:t>01</a:t>
            </a:r>
          </a:p>
        </p:txBody>
      </p:sp>
      <p:sp>
        <p:nvSpPr>
          <p:cNvPr id="11" name="TextBox 11"/>
          <p:cNvSpPr txBox="1"/>
          <p:nvPr/>
        </p:nvSpPr>
        <p:spPr>
          <a:xfrm>
            <a:off x="6427979" y="4410891"/>
            <a:ext cx="471864" cy="431003"/>
          </a:xfrm>
          <a:prstGeom prst="rect">
            <a:avLst/>
          </a:prstGeom>
        </p:spPr>
        <p:txBody>
          <a:bodyPr lIns="0" tIns="0" rIns="0" bIns="0" rtlCol="0" anchor="t">
            <a:spAutoFit/>
          </a:bodyPr>
          <a:lstStyle/>
          <a:p>
            <a:pPr algn="l">
              <a:lnSpc>
                <a:spcPts val="3543"/>
              </a:lnSpc>
              <a:spcBef>
                <a:spcPct val="0"/>
              </a:spcBef>
            </a:pPr>
            <a:r>
              <a:rPr lang="en-US" sz="2531">
                <a:solidFill>
                  <a:srgbClr val="F3F0EC"/>
                </a:solidFill>
                <a:latin typeface="Century Gothic Paneuropean"/>
                <a:ea typeface="Century Gothic Paneuropean"/>
                <a:cs typeface="Century Gothic Paneuropean"/>
                <a:sym typeface="Century Gothic Paneuropean"/>
              </a:rPr>
              <a:t>02</a:t>
            </a:r>
          </a:p>
        </p:txBody>
      </p:sp>
      <p:sp>
        <p:nvSpPr>
          <p:cNvPr id="12" name="TextBox 12"/>
          <p:cNvSpPr txBox="1"/>
          <p:nvPr/>
        </p:nvSpPr>
        <p:spPr>
          <a:xfrm>
            <a:off x="7104994" y="4420416"/>
            <a:ext cx="4459262" cy="356235"/>
          </a:xfrm>
          <a:prstGeom prst="rect">
            <a:avLst/>
          </a:prstGeom>
        </p:spPr>
        <p:txBody>
          <a:bodyPr lIns="0" tIns="0" rIns="0" bIns="0" rtlCol="0" anchor="t">
            <a:spAutoFit/>
          </a:bodyPr>
          <a:lstStyle/>
          <a:p>
            <a:pPr marL="0" lvl="0" indent="0" algn="l">
              <a:lnSpc>
                <a:spcPts val="2940"/>
              </a:lnSpc>
              <a:spcBef>
                <a:spcPct val="0"/>
              </a:spcBef>
            </a:pPr>
            <a:r>
              <a:rPr lang="en-US" sz="2100">
                <a:solidFill>
                  <a:srgbClr val="F3F0EC"/>
                </a:solidFill>
                <a:latin typeface="Century Gothic Paneuropean"/>
                <a:ea typeface="Century Gothic Paneuropean"/>
                <a:cs typeface="Century Gothic Paneuropean"/>
                <a:sym typeface="Century Gothic Paneuropean"/>
              </a:rPr>
              <a:t>Purpose &amp; Goals</a:t>
            </a:r>
          </a:p>
        </p:txBody>
      </p:sp>
      <p:sp>
        <p:nvSpPr>
          <p:cNvPr id="13" name="TextBox 13"/>
          <p:cNvSpPr txBox="1"/>
          <p:nvPr/>
        </p:nvSpPr>
        <p:spPr>
          <a:xfrm>
            <a:off x="6427979" y="5445339"/>
            <a:ext cx="471864" cy="405765"/>
          </a:xfrm>
          <a:prstGeom prst="rect">
            <a:avLst/>
          </a:prstGeom>
        </p:spPr>
        <p:txBody>
          <a:bodyPr lIns="0" tIns="0" rIns="0" bIns="0" rtlCol="0" anchor="t">
            <a:spAutoFit/>
          </a:bodyPr>
          <a:lstStyle/>
          <a:p>
            <a:pPr algn="l">
              <a:lnSpc>
                <a:spcPts val="3359"/>
              </a:lnSpc>
              <a:spcBef>
                <a:spcPct val="0"/>
              </a:spcBef>
            </a:pPr>
            <a:r>
              <a:rPr lang="en-US" sz="2400">
                <a:solidFill>
                  <a:srgbClr val="F3F0EC"/>
                </a:solidFill>
                <a:latin typeface="Century Gothic Paneuropean"/>
                <a:ea typeface="Century Gothic Paneuropean"/>
                <a:cs typeface="Century Gothic Paneuropean"/>
                <a:sym typeface="Century Gothic Paneuropean"/>
              </a:rPr>
              <a:t>03</a:t>
            </a:r>
          </a:p>
        </p:txBody>
      </p:sp>
      <p:sp>
        <p:nvSpPr>
          <p:cNvPr id="14" name="TextBox 14"/>
          <p:cNvSpPr txBox="1"/>
          <p:nvPr/>
        </p:nvSpPr>
        <p:spPr>
          <a:xfrm>
            <a:off x="7104994" y="5454864"/>
            <a:ext cx="4459262" cy="356235"/>
          </a:xfrm>
          <a:prstGeom prst="rect">
            <a:avLst/>
          </a:prstGeom>
        </p:spPr>
        <p:txBody>
          <a:bodyPr lIns="0" tIns="0" rIns="0" bIns="0" rtlCol="0" anchor="t">
            <a:spAutoFit/>
          </a:bodyPr>
          <a:lstStyle/>
          <a:p>
            <a:pPr marL="0" lvl="0" indent="0" algn="l">
              <a:lnSpc>
                <a:spcPts val="2940"/>
              </a:lnSpc>
              <a:spcBef>
                <a:spcPct val="0"/>
              </a:spcBef>
            </a:pPr>
            <a:r>
              <a:rPr lang="en-US" sz="2100">
                <a:solidFill>
                  <a:srgbClr val="F3F0EC"/>
                </a:solidFill>
                <a:latin typeface="Century Gothic Paneuropean"/>
                <a:ea typeface="Century Gothic Paneuropean"/>
                <a:cs typeface="Century Gothic Paneuropean"/>
                <a:sym typeface="Century Gothic Paneuropean"/>
              </a:rPr>
              <a:t>Platform Availability</a:t>
            </a:r>
          </a:p>
        </p:txBody>
      </p:sp>
      <p:sp>
        <p:nvSpPr>
          <p:cNvPr id="15" name="TextBox 15"/>
          <p:cNvSpPr txBox="1"/>
          <p:nvPr/>
        </p:nvSpPr>
        <p:spPr>
          <a:xfrm>
            <a:off x="6427979" y="6465964"/>
            <a:ext cx="471864" cy="405765"/>
          </a:xfrm>
          <a:prstGeom prst="rect">
            <a:avLst/>
          </a:prstGeom>
        </p:spPr>
        <p:txBody>
          <a:bodyPr lIns="0" tIns="0" rIns="0" bIns="0" rtlCol="0" anchor="t">
            <a:spAutoFit/>
          </a:bodyPr>
          <a:lstStyle/>
          <a:p>
            <a:pPr algn="l">
              <a:lnSpc>
                <a:spcPts val="3359"/>
              </a:lnSpc>
              <a:spcBef>
                <a:spcPct val="0"/>
              </a:spcBef>
            </a:pPr>
            <a:r>
              <a:rPr lang="en-US" sz="2400">
                <a:solidFill>
                  <a:srgbClr val="F3F0EC"/>
                </a:solidFill>
                <a:latin typeface="Century Gothic Paneuropean"/>
                <a:ea typeface="Century Gothic Paneuropean"/>
                <a:cs typeface="Century Gothic Paneuropean"/>
                <a:sym typeface="Century Gothic Paneuropean"/>
              </a:rPr>
              <a:t>04</a:t>
            </a:r>
          </a:p>
        </p:txBody>
      </p:sp>
      <p:sp>
        <p:nvSpPr>
          <p:cNvPr id="16" name="TextBox 16"/>
          <p:cNvSpPr txBox="1"/>
          <p:nvPr/>
        </p:nvSpPr>
        <p:spPr>
          <a:xfrm>
            <a:off x="7104994" y="6475489"/>
            <a:ext cx="4459262" cy="356235"/>
          </a:xfrm>
          <a:prstGeom prst="rect">
            <a:avLst/>
          </a:prstGeom>
        </p:spPr>
        <p:txBody>
          <a:bodyPr lIns="0" tIns="0" rIns="0" bIns="0" rtlCol="0" anchor="t">
            <a:spAutoFit/>
          </a:bodyPr>
          <a:lstStyle/>
          <a:p>
            <a:pPr marL="0" lvl="0" indent="0" algn="l">
              <a:lnSpc>
                <a:spcPts val="2940"/>
              </a:lnSpc>
              <a:spcBef>
                <a:spcPct val="0"/>
              </a:spcBef>
            </a:pPr>
            <a:r>
              <a:rPr lang="en-US" sz="2100">
                <a:solidFill>
                  <a:srgbClr val="F3F0EC"/>
                </a:solidFill>
                <a:latin typeface="Century Gothic Paneuropean"/>
                <a:ea typeface="Century Gothic Paneuropean"/>
                <a:cs typeface="Century Gothic Paneuropean"/>
                <a:sym typeface="Century Gothic Paneuropean"/>
              </a:rPr>
              <a:t>Target Users</a:t>
            </a:r>
          </a:p>
        </p:txBody>
      </p:sp>
      <p:sp>
        <p:nvSpPr>
          <p:cNvPr id="17" name="TextBox 17"/>
          <p:cNvSpPr txBox="1"/>
          <p:nvPr/>
        </p:nvSpPr>
        <p:spPr>
          <a:xfrm rot="-5400000">
            <a:off x="13503452" y="5283323"/>
            <a:ext cx="8345686" cy="419282"/>
          </a:xfrm>
          <a:prstGeom prst="rect">
            <a:avLst/>
          </a:prstGeom>
        </p:spPr>
        <p:txBody>
          <a:bodyPr lIns="0" tIns="0" rIns="0" bIns="0" rtlCol="0" anchor="t">
            <a:spAutoFit/>
          </a:bodyPr>
          <a:lstStyle/>
          <a:p>
            <a:pPr algn="r">
              <a:lnSpc>
                <a:spcPts val="3500"/>
              </a:lnSpc>
            </a:pPr>
            <a:r>
              <a:rPr lang="en-US" sz="2500" dirty="0">
                <a:solidFill>
                  <a:srgbClr val="000000"/>
                </a:solidFill>
                <a:latin typeface="Century Gothic Paneuropean"/>
                <a:ea typeface="Century Gothic Paneuropean"/>
                <a:cs typeface="Century Gothic Paneuropean"/>
                <a:sym typeface="Century Gothic Paneuropean"/>
              </a:rPr>
              <a:t>BioMaths_Health_Assistant| August 2025</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7075051" y="-339268"/>
            <a:ext cx="1615238" cy="11003283"/>
            <a:chOff x="0" y="0"/>
            <a:chExt cx="15696704" cy="106928664"/>
          </a:xfrm>
        </p:grpSpPr>
        <p:sp>
          <p:nvSpPr>
            <p:cNvPr id="3" name="Freeform 3"/>
            <p:cNvSpPr/>
            <p:nvPr/>
          </p:nvSpPr>
          <p:spPr>
            <a:xfrm>
              <a:off x="72390" y="72390"/>
              <a:ext cx="15551925" cy="106783885"/>
            </a:xfrm>
            <a:custGeom>
              <a:avLst/>
              <a:gdLst/>
              <a:ahLst/>
              <a:cxnLst/>
              <a:rect l="l" t="t" r="r" b="b"/>
              <a:pathLst>
                <a:path w="15551925" h="106783885">
                  <a:moveTo>
                    <a:pt x="0" y="0"/>
                  </a:moveTo>
                  <a:lnTo>
                    <a:pt x="15551925" y="0"/>
                  </a:lnTo>
                  <a:lnTo>
                    <a:pt x="15551925" y="106783885"/>
                  </a:lnTo>
                  <a:lnTo>
                    <a:pt x="0" y="106783885"/>
                  </a:lnTo>
                  <a:lnTo>
                    <a:pt x="0" y="0"/>
                  </a:lnTo>
                  <a:close/>
                </a:path>
              </a:pathLst>
            </a:custGeom>
            <a:solidFill>
              <a:srgbClr val="F3F0EC"/>
            </a:solidFill>
          </p:spPr>
        </p:sp>
        <p:sp>
          <p:nvSpPr>
            <p:cNvPr id="4" name="Freeform 4"/>
            <p:cNvSpPr/>
            <p:nvPr/>
          </p:nvSpPr>
          <p:spPr>
            <a:xfrm>
              <a:off x="0" y="0"/>
              <a:ext cx="15696704" cy="106928667"/>
            </a:xfrm>
            <a:custGeom>
              <a:avLst/>
              <a:gdLst/>
              <a:ahLst/>
              <a:cxnLst/>
              <a:rect l="l" t="t" r="r" b="b"/>
              <a:pathLst>
                <a:path w="15696704" h="106928667">
                  <a:moveTo>
                    <a:pt x="15551924" y="106783882"/>
                  </a:moveTo>
                  <a:lnTo>
                    <a:pt x="15696704" y="106783882"/>
                  </a:lnTo>
                  <a:lnTo>
                    <a:pt x="15696704" y="106928667"/>
                  </a:lnTo>
                  <a:lnTo>
                    <a:pt x="15551924" y="106928667"/>
                  </a:lnTo>
                  <a:lnTo>
                    <a:pt x="15551924" y="106783882"/>
                  </a:lnTo>
                  <a:close/>
                  <a:moveTo>
                    <a:pt x="0" y="144780"/>
                  </a:moveTo>
                  <a:lnTo>
                    <a:pt x="144780" y="144780"/>
                  </a:lnTo>
                  <a:lnTo>
                    <a:pt x="144780" y="106783882"/>
                  </a:lnTo>
                  <a:lnTo>
                    <a:pt x="0" y="106783882"/>
                  </a:lnTo>
                  <a:lnTo>
                    <a:pt x="0" y="144780"/>
                  </a:lnTo>
                  <a:close/>
                  <a:moveTo>
                    <a:pt x="0" y="106783882"/>
                  </a:moveTo>
                  <a:lnTo>
                    <a:pt x="144780" y="106783882"/>
                  </a:lnTo>
                  <a:lnTo>
                    <a:pt x="144780" y="106928667"/>
                  </a:lnTo>
                  <a:lnTo>
                    <a:pt x="0" y="106928667"/>
                  </a:lnTo>
                  <a:lnTo>
                    <a:pt x="0" y="106783882"/>
                  </a:lnTo>
                  <a:close/>
                  <a:moveTo>
                    <a:pt x="15551924" y="144780"/>
                  </a:moveTo>
                  <a:lnTo>
                    <a:pt x="15696704" y="144780"/>
                  </a:lnTo>
                  <a:lnTo>
                    <a:pt x="15696704" y="106783882"/>
                  </a:lnTo>
                  <a:lnTo>
                    <a:pt x="15551924" y="106783882"/>
                  </a:lnTo>
                  <a:lnTo>
                    <a:pt x="15551924" y="144780"/>
                  </a:lnTo>
                  <a:close/>
                  <a:moveTo>
                    <a:pt x="144780" y="106783882"/>
                  </a:moveTo>
                  <a:lnTo>
                    <a:pt x="15551924" y="106783882"/>
                  </a:lnTo>
                  <a:lnTo>
                    <a:pt x="15551924" y="106928667"/>
                  </a:lnTo>
                  <a:lnTo>
                    <a:pt x="144780" y="106928667"/>
                  </a:lnTo>
                  <a:lnTo>
                    <a:pt x="144780" y="106783882"/>
                  </a:lnTo>
                  <a:close/>
                  <a:moveTo>
                    <a:pt x="15551924" y="0"/>
                  </a:moveTo>
                  <a:lnTo>
                    <a:pt x="15696704" y="0"/>
                  </a:lnTo>
                  <a:lnTo>
                    <a:pt x="15696704" y="144780"/>
                  </a:lnTo>
                  <a:lnTo>
                    <a:pt x="15551924" y="144780"/>
                  </a:lnTo>
                  <a:lnTo>
                    <a:pt x="15551924" y="0"/>
                  </a:lnTo>
                  <a:close/>
                  <a:moveTo>
                    <a:pt x="0" y="0"/>
                  </a:moveTo>
                  <a:lnTo>
                    <a:pt x="144780" y="0"/>
                  </a:lnTo>
                  <a:lnTo>
                    <a:pt x="144780" y="144780"/>
                  </a:lnTo>
                  <a:lnTo>
                    <a:pt x="0" y="144780"/>
                  </a:lnTo>
                  <a:lnTo>
                    <a:pt x="0" y="0"/>
                  </a:lnTo>
                  <a:close/>
                  <a:moveTo>
                    <a:pt x="144780" y="0"/>
                  </a:moveTo>
                  <a:lnTo>
                    <a:pt x="15551924" y="0"/>
                  </a:lnTo>
                  <a:lnTo>
                    <a:pt x="15551924" y="144780"/>
                  </a:lnTo>
                  <a:lnTo>
                    <a:pt x="144780" y="144780"/>
                  </a:lnTo>
                  <a:lnTo>
                    <a:pt x="144780" y="0"/>
                  </a:lnTo>
                  <a:close/>
                </a:path>
              </a:pathLst>
            </a:custGeom>
            <a:solidFill>
              <a:srgbClr val="242424"/>
            </a:solidFill>
          </p:spPr>
        </p:sp>
      </p:grpSp>
      <p:sp>
        <p:nvSpPr>
          <p:cNvPr id="5" name="Freeform 5"/>
          <p:cNvSpPr/>
          <p:nvPr/>
        </p:nvSpPr>
        <p:spPr>
          <a:xfrm>
            <a:off x="1562368" y="720469"/>
            <a:ext cx="2690721" cy="9191904"/>
          </a:xfrm>
          <a:custGeom>
            <a:avLst/>
            <a:gdLst/>
            <a:ahLst/>
            <a:cxnLst/>
            <a:rect l="l" t="t" r="r" b="b"/>
            <a:pathLst>
              <a:path w="2690721" h="9191904">
                <a:moveTo>
                  <a:pt x="0" y="0"/>
                </a:moveTo>
                <a:lnTo>
                  <a:pt x="2690721" y="0"/>
                </a:lnTo>
                <a:lnTo>
                  <a:pt x="2690721" y="9191904"/>
                </a:lnTo>
                <a:lnTo>
                  <a:pt x="0" y="91919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5368603" y="3917222"/>
            <a:ext cx="9691463" cy="3823217"/>
          </a:xfrm>
          <a:prstGeom prst="rect">
            <a:avLst/>
          </a:prstGeom>
        </p:spPr>
        <p:txBody>
          <a:bodyPr lIns="0" tIns="0" rIns="0" bIns="0" rtlCol="0" anchor="t">
            <a:spAutoFit/>
          </a:bodyPr>
          <a:lstStyle/>
          <a:p>
            <a:pPr marL="518474" lvl="1" indent="-259237" algn="l">
              <a:lnSpc>
                <a:spcPts val="3362"/>
              </a:lnSpc>
              <a:spcBef>
                <a:spcPct val="0"/>
              </a:spcBef>
              <a:buFont typeface="Arial"/>
              <a:buChar char="•"/>
            </a:pPr>
            <a:r>
              <a:rPr lang="en-US" sz="2401">
                <a:solidFill>
                  <a:srgbClr val="F3F0EC"/>
                </a:solidFill>
                <a:latin typeface="Century Gothic Paneuropean"/>
                <a:ea typeface="Century Gothic Paneuropean"/>
                <a:cs typeface="Century Gothic Paneuropean"/>
                <a:sym typeface="Century Gothic Paneuropean"/>
              </a:rPr>
              <a:t>Manual Processes – Health calculations and records are often done by hand, leading to errors.</a:t>
            </a:r>
          </a:p>
          <a:p>
            <a:pPr marL="518474" lvl="1" indent="-259237" algn="l">
              <a:lnSpc>
                <a:spcPts val="3362"/>
              </a:lnSpc>
              <a:spcBef>
                <a:spcPct val="0"/>
              </a:spcBef>
              <a:buFont typeface="Arial"/>
              <a:buChar char="•"/>
            </a:pPr>
            <a:r>
              <a:rPr lang="en-US" sz="2401">
                <a:solidFill>
                  <a:srgbClr val="F3F0EC"/>
                </a:solidFill>
                <a:latin typeface="Century Gothic Paneuropean"/>
                <a:ea typeface="Century Gothic Paneuropean"/>
                <a:cs typeface="Century Gothic Paneuropean"/>
                <a:sym typeface="Century Gothic Paneuropean"/>
              </a:rPr>
              <a:t>Fragmented Tools – Patient data, appointments, and inventory are stored in different systems.</a:t>
            </a:r>
          </a:p>
          <a:p>
            <a:pPr marL="518474" lvl="1" indent="-259237" algn="l">
              <a:lnSpc>
                <a:spcPts val="3362"/>
              </a:lnSpc>
              <a:spcBef>
                <a:spcPct val="0"/>
              </a:spcBef>
              <a:buFont typeface="Arial"/>
              <a:buChar char="•"/>
            </a:pPr>
            <a:r>
              <a:rPr lang="en-US" sz="2401">
                <a:solidFill>
                  <a:srgbClr val="F3F0EC"/>
                </a:solidFill>
                <a:latin typeface="Century Gothic Paneuropean"/>
                <a:ea typeface="Century Gothic Paneuropean"/>
                <a:cs typeface="Century Gothic Paneuropean"/>
                <a:sym typeface="Century Gothic Paneuropean"/>
              </a:rPr>
              <a:t>Lack of Risk Analysis – No built-in system to classify patient health risks early.</a:t>
            </a:r>
          </a:p>
          <a:p>
            <a:pPr marL="518474" lvl="1" indent="-259237" algn="l">
              <a:lnSpc>
                <a:spcPts val="3362"/>
              </a:lnSpc>
              <a:spcBef>
                <a:spcPct val="0"/>
              </a:spcBef>
              <a:buFont typeface="Arial"/>
              <a:buChar char="•"/>
            </a:pPr>
            <a:r>
              <a:rPr lang="en-US" sz="2401">
                <a:solidFill>
                  <a:srgbClr val="F3F0EC"/>
                </a:solidFill>
                <a:latin typeface="Century Gothic Paneuropean"/>
                <a:ea typeface="Century Gothic Paneuropean"/>
                <a:cs typeface="Century Gothic Paneuropean"/>
                <a:sym typeface="Century Gothic Paneuropean"/>
              </a:rPr>
              <a:t>Time &amp; Resource Waste – Staff spend more time on paperwork than on patient care.</a:t>
            </a:r>
          </a:p>
          <a:p>
            <a:pPr algn="l">
              <a:lnSpc>
                <a:spcPts val="3362"/>
              </a:lnSpc>
              <a:spcBef>
                <a:spcPct val="0"/>
              </a:spcBef>
            </a:pPr>
            <a:endParaRPr lang="en-US" sz="2401">
              <a:solidFill>
                <a:srgbClr val="F3F0EC"/>
              </a:solidFill>
              <a:latin typeface="Century Gothic Paneuropean"/>
              <a:ea typeface="Century Gothic Paneuropean"/>
              <a:cs typeface="Century Gothic Paneuropean"/>
              <a:sym typeface="Century Gothic Paneuropean"/>
            </a:endParaRPr>
          </a:p>
        </p:txBody>
      </p:sp>
      <p:sp>
        <p:nvSpPr>
          <p:cNvPr id="7" name="TextBox 7"/>
          <p:cNvSpPr txBox="1"/>
          <p:nvPr/>
        </p:nvSpPr>
        <p:spPr>
          <a:xfrm>
            <a:off x="5368603" y="2135886"/>
            <a:ext cx="8878415" cy="1094740"/>
          </a:xfrm>
          <a:prstGeom prst="rect">
            <a:avLst/>
          </a:prstGeom>
        </p:spPr>
        <p:txBody>
          <a:bodyPr lIns="0" tIns="0" rIns="0" bIns="0" rtlCol="0" anchor="t">
            <a:spAutoFit/>
          </a:bodyPr>
          <a:lstStyle/>
          <a:p>
            <a:pPr algn="l">
              <a:lnSpc>
                <a:spcPts val="8959"/>
              </a:lnSpc>
              <a:spcBef>
                <a:spcPct val="0"/>
              </a:spcBef>
            </a:pPr>
            <a:r>
              <a:rPr lang="en-US" sz="6399" b="1">
                <a:solidFill>
                  <a:srgbClr val="F3F0EC"/>
                </a:solidFill>
                <a:latin typeface="Century Gothic Paneuropean Bold"/>
                <a:ea typeface="Century Gothic Paneuropean Bold"/>
                <a:cs typeface="Century Gothic Paneuropean Bold"/>
                <a:sym typeface="Century Gothic Paneuropean Bold"/>
              </a:rPr>
              <a:t>Problem Statement</a:t>
            </a:r>
          </a:p>
        </p:txBody>
      </p:sp>
      <p:sp>
        <p:nvSpPr>
          <p:cNvPr id="8" name="TextBox 8"/>
          <p:cNvSpPr txBox="1"/>
          <p:nvPr/>
        </p:nvSpPr>
        <p:spPr>
          <a:xfrm rot="-5400000">
            <a:off x="13503452" y="5283323"/>
            <a:ext cx="8345686" cy="419282"/>
          </a:xfrm>
          <a:prstGeom prst="rect">
            <a:avLst/>
          </a:prstGeom>
        </p:spPr>
        <p:txBody>
          <a:bodyPr lIns="0" tIns="0" rIns="0" bIns="0" rtlCol="0" anchor="t">
            <a:spAutoFit/>
          </a:bodyPr>
          <a:lstStyle/>
          <a:p>
            <a:pPr algn="r">
              <a:lnSpc>
                <a:spcPts val="3500"/>
              </a:lnSpc>
            </a:pPr>
            <a:r>
              <a:rPr lang="en-US" sz="2500" dirty="0">
                <a:solidFill>
                  <a:srgbClr val="000000"/>
                </a:solidFill>
                <a:latin typeface="Century Gothic Paneuropean"/>
                <a:ea typeface="Century Gothic Paneuropean"/>
                <a:cs typeface="Century Gothic Paneuropean"/>
                <a:sym typeface="Century Gothic Paneuropean"/>
              </a:rPr>
              <a:t>BioMaths_Health_Assistant| August 2025</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3591115" y="1028700"/>
            <a:ext cx="3668185" cy="10674614"/>
          </a:xfrm>
          <a:custGeom>
            <a:avLst/>
            <a:gdLst/>
            <a:ahLst/>
            <a:cxnLst/>
            <a:rect l="l" t="t" r="r" b="b"/>
            <a:pathLst>
              <a:path w="3668185" h="10674614">
                <a:moveTo>
                  <a:pt x="0" y="0"/>
                </a:moveTo>
                <a:lnTo>
                  <a:pt x="3668185" y="0"/>
                </a:lnTo>
                <a:lnTo>
                  <a:pt x="3668185" y="10674614"/>
                </a:lnTo>
                <a:lnTo>
                  <a:pt x="0" y="106746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95122" y="1028700"/>
            <a:ext cx="4035143" cy="7842151"/>
          </a:xfrm>
          <a:custGeom>
            <a:avLst/>
            <a:gdLst/>
            <a:ahLst/>
            <a:cxnLst/>
            <a:rect l="l" t="t" r="r" b="b"/>
            <a:pathLst>
              <a:path w="4035143" h="7842151">
                <a:moveTo>
                  <a:pt x="0" y="0"/>
                </a:moveTo>
                <a:lnTo>
                  <a:pt x="4035143" y="0"/>
                </a:lnTo>
                <a:lnTo>
                  <a:pt x="4035143" y="7842151"/>
                </a:lnTo>
                <a:lnTo>
                  <a:pt x="0" y="78421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445309" y="8660204"/>
            <a:ext cx="19178618" cy="2932492"/>
            <a:chOff x="0" y="0"/>
            <a:chExt cx="186375649" cy="28497625"/>
          </a:xfrm>
        </p:grpSpPr>
        <p:sp>
          <p:nvSpPr>
            <p:cNvPr id="5" name="Freeform 5"/>
            <p:cNvSpPr/>
            <p:nvPr/>
          </p:nvSpPr>
          <p:spPr>
            <a:xfrm>
              <a:off x="72390" y="72390"/>
              <a:ext cx="186230868" cy="28352846"/>
            </a:xfrm>
            <a:custGeom>
              <a:avLst/>
              <a:gdLst/>
              <a:ahLst/>
              <a:cxnLst/>
              <a:rect l="l" t="t" r="r" b="b"/>
              <a:pathLst>
                <a:path w="186230868" h="28352846">
                  <a:moveTo>
                    <a:pt x="0" y="0"/>
                  </a:moveTo>
                  <a:lnTo>
                    <a:pt x="186230868" y="0"/>
                  </a:lnTo>
                  <a:lnTo>
                    <a:pt x="186230868" y="28352845"/>
                  </a:lnTo>
                  <a:lnTo>
                    <a:pt x="0" y="28352845"/>
                  </a:lnTo>
                  <a:lnTo>
                    <a:pt x="0" y="0"/>
                  </a:lnTo>
                  <a:close/>
                </a:path>
              </a:pathLst>
            </a:custGeom>
            <a:solidFill>
              <a:srgbClr val="F3F0EC"/>
            </a:solidFill>
          </p:spPr>
        </p:sp>
        <p:sp>
          <p:nvSpPr>
            <p:cNvPr id="6" name="Freeform 6"/>
            <p:cNvSpPr/>
            <p:nvPr/>
          </p:nvSpPr>
          <p:spPr>
            <a:xfrm>
              <a:off x="0" y="0"/>
              <a:ext cx="186375650" cy="28497625"/>
            </a:xfrm>
            <a:custGeom>
              <a:avLst/>
              <a:gdLst/>
              <a:ahLst/>
              <a:cxnLst/>
              <a:rect l="l" t="t" r="r" b="b"/>
              <a:pathLst>
                <a:path w="186375650" h="28497625">
                  <a:moveTo>
                    <a:pt x="186230865" y="28352846"/>
                  </a:moveTo>
                  <a:lnTo>
                    <a:pt x="186375650" y="28352846"/>
                  </a:lnTo>
                  <a:lnTo>
                    <a:pt x="186375650" y="28497625"/>
                  </a:lnTo>
                  <a:lnTo>
                    <a:pt x="186230865" y="28497625"/>
                  </a:lnTo>
                  <a:lnTo>
                    <a:pt x="186230865" y="28352846"/>
                  </a:lnTo>
                  <a:close/>
                  <a:moveTo>
                    <a:pt x="0" y="144780"/>
                  </a:moveTo>
                  <a:lnTo>
                    <a:pt x="144780" y="144780"/>
                  </a:lnTo>
                  <a:lnTo>
                    <a:pt x="144780" y="28352846"/>
                  </a:lnTo>
                  <a:lnTo>
                    <a:pt x="0" y="28352846"/>
                  </a:lnTo>
                  <a:lnTo>
                    <a:pt x="0" y="144780"/>
                  </a:lnTo>
                  <a:close/>
                  <a:moveTo>
                    <a:pt x="0" y="28352846"/>
                  </a:moveTo>
                  <a:lnTo>
                    <a:pt x="144780" y="28352846"/>
                  </a:lnTo>
                  <a:lnTo>
                    <a:pt x="144780" y="28497625"/>
                  </a:lnTo>
                  <a:lnTo>
                    <a:pt x="0" y="28497625"/>
                  </a:lnTo>
                  <a:lnTo>
                    <a:pt x="0" y="28352846"/>
                  </a:lnTo>
                  <a:close/>
                  <a:moveTo>
                    <a:pt x="186230865" y="144780"/>
                  </a:moveTo>
                  <a:lnTo>
                    <a:pt x="186375650" y="144780"/>
                  </a:lnTo>
                  <a:lnTo>
                    <a:pt x="186375650" y="28352846"/>
                  </a:lnTo>
                  <a:lnTo>
                    <a:pt x="186230865" y="28352846"/>
                  </a:lnTo>
                  <a:lnTo>
                    <a:pt x="186230865" y="144780"/>
                  </a:lnTo>
                  <a:close/>
                  <a:moveTo>
                    <a:pt x="144780" y="28352846"/>
                  </a:moveTo>
                  <a:lnTo>
                    <a:pt x="186230865" y="28352846"/>
                  </a:lnTo>
                  <a:lnTo>
                    <a:pt x="186230865" y="28497625"/>
                  </a:lnTo>
                  <a:lnTo>
                    <a:pt x="144780" y="28497625"/>
                  </a:lnTo>
                  <a:lnTo>
                    <a:pt x="144780" y="28352846"/>
                  </a:lnTo>
                  <a:close/>
                  <a:moveTo>
                    <a:pt x="186230865" y="0"/>
                  </a:moveTo>
                  <a:lnTo>
                    <a:pt x="186375650" y="0"/>
                  </a:lnTo>
                  <a:lnTo>
                    <a:pt x="186375650" y="144780"/>
                  </a:lnTo>
                  <a:lnTo>
                    <a:pt x="186230865" y="144780"/>
                  </a:lnTo>
                  <a:lnTo>
                    <a:pt x="186230865" y="0"/>
                  </a:lnTo>
                  <a:close/>
                  <a:moveTo>
                    <a:pt x="0" y="0"/>
                  </a:moveTo>
                  <a:lnTo>
                    <a:pt x="144780" y="0"/>
                  </a:lnTo>
                  <a:lnTo>
                    <a:pt x="144780" y="144780"/>
                  </a:lnTo>
                  <a:lnTo>
                    <a:pt x="0" y="144780"/>
                  </a:lnTo>
                  <a:lnTo>
                    <a:pt x="0" y="0"/>
                  </a:lnTo>
                  <a:close/>
                  <a:moveTo>
                    <a:pt x="144780" y="0"/>
                  </a:moveTo>
                  <a:lnTo>
                    <a:pt x="186230865" y="0"/>
                  </a:lnTo>
                  <a:lnTo>
                    <a:pt x="186230865" y="144780"/>
                  </a:lnTo>
                  <a:lnTo>
                    <a:pt x="144780" y="144780"/>
                  </a:lnTo>
                  <a:lnTo>
                    <a:pt x="144780" y="0"/>
                  </a:lnTo>
                  <a:close/>
                </a:path>
              </a:pathLst>
            </a:custGeom>
            <a:solidFill>
              <a:srgbClr val="242424"/>
            </a:solidFill>
          </p:spPr>
        </p:sp>
      </p:grpSp>
      <p:sp>
        <p:nvSpPr>
          <p:cNvPr id="7" name="TextBox 7"/>
          <p:cNvSpPr txBox="1"/>
          <p:nvPr/>
        </p:nvSpPr>
        <p:spPr>
          <a:xfrm>
            <a:off x="4896955" y="2487245"/>
            <a:ext cx="8627470" cy="2462530"/>
          </a:xfrm>
          <a:prstGeom prst="rect">
            <a:avLst/>
          </a:prstGeom>
        </p:spPr>
        <p:txBody>
          <a:bodyPr lIns="0" tIns="0" rIns="0" bIns="0" rtlCol="0" anchor="t">
            <a:spAutoFit/>
          </a:bodyPr>
          <a:lstStyle/>
          <a:p>
            <a:pPr algn="ctr">
              <a:lnSpc>
                <a:spcPts val="3919"/>
              </a:lnSpc>
              <a:spcBef>
                <a:spcPct val="0"/>
              </a:spcBef>
            </a:pPr>
            <a:r>
              <a:rPr lang="en-US" sz="2799">
                <a:solidFill>
                  <a:srgbClr val="F3F0EC"/>
                </a:solidFill>
                <a:latin typeface="Century Gothic Paneuropean"/>
                <a:ea typeface="Century Gothic Paneuropean"/>
                <a:cs typeface="Century Gothic Paneuropean"/>
                <a:sym typeface="Century Gothic Paneuropean"/>
              </a:rPr>
              <a:t>The BioMath Health Assistant automates health calculations, provides instant risk classification, centralizes patient management, and promotes maths–biology integration for education and healthcare efficiency.</a:t>
            </a:r>
          </a:p>
        </p:txBody>
      </p:sp>
      <p:sp>
        <p:nvSpPr>
          <p:cNvPr id="8" name="TextBox 8"/>
          <p:cNvSpPr txBox="1"/>
          <p:nvPr/>
        </p:nvSpPr>
        <p:spPr>
          <a:xfrm>
            <a:off x="3374566" y="9210675"/>
            <a:ext cx="11538868" cy="422273"/>
          </a:xfrm>
          <a:prstGeom prst="rect">
            <a:avLst/>
          </a:prstGeom>
        </p:spPr>
        <p:txBody>
          <a:bodyPr lIns="0" tIns="0" rIns="0" bIns="0" rtlCol="0" anchor="t">
            <a:spAutoFit/>
          </a:bodyPr>
          <a:lstStyle/>
          <a:p>
            <a:pPr algn="ctr">
              <a:lnSpc>
                <a:spcPts val="3500"/>
              </a:lnSpc>
            </a:pPr>
            <a:r>
              <a:rPr lang="en-US" sz="2500" dirty="0">
                <a:solidFill>
                  <a:srgbClr val="000000"/>
                </a:solidFill>
                <a:latin typeface="Century Gothic Paneuropean"/>
                <a:ea typeface="Century Gothic Paneuropean"/>
                <a:cs typeface="Century Gothic Paneuropean"/>
                <a:sym typeface="Century Gothic Paneuropean"/>
              </a:rPr>
              <a:t>BioMaths_Health_Assistant| August 2025</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488329" y="7731523"/>
            <a:ext cx="19178618" cy="2932492"/>
            <a:chOff x="0" y="0"/>
            <a:chExt cx="186375649" cy="28497625"/>
          </a:xfrm>
        </p:grpSpPr>
        <p:sp>
          <p:nvSpPr>
            <p:cNvPr id="3" name="Freeform 3"/>
            <p:cNvSpPr/>
            <p:nvPr/>
          </p:nvSpPr>
          <p:spPr>
            <a:xfrm>
              <a:off x="72390" y="72390"/>
              <a:ext cx="186230868" cy="28352846"/>
            </a:xfrm>
            <a:custGeom>
              <a:avLst/>
              <a:gdLst/>
              <a:ahLst/>
              <a:cxnLst/>
              <a:rect l="l" t="t" r="r" b="b"/>
              <a:pathLst>
                <a:path w="186230868" h="28352846">
                  <a:moveTo>
                    <a:pt x="0" y="0"/>
                  </a:moveTo>
                  <a:lnTo>
                    <a:pt x="186230868" y="0"/>
                  </a:lnTo>
                  <a:lnTo>
                    <a:pt x="186230868" y="28352845"/>
                  </a:lnTo>
                  <a:lnTo>
                    <a:pt x="0" y="28352845"/>
                  </a:lnTo>
                  <a:lnTo>
                    <a:pt x="0" y="0"/>
                  </a:lnTo>
                  <a:close/>
                </a:path>
              </a:pathLst>
            </a:custGeom>
            <a:solidFill>
              <a:srgbClr val="F3F0EC"/>
            </a:solidFill>
          </p:spPr>
        </p:sp>
        <p:sp>
          <p:nvSpPr>
            <p:cNvPr id="4" name="Freeform 4"/>
            <p:cNvSpPr/>
            <p:nvPr/>
          </p:nvSpPr>
          <p:spPr>
            <a:xfrm>
              <a:off x="0" y="0"/>
              <a:ext cx="186375650" cy="28497625"/>
            </a:xfrm>
            <a:custGeom>
              <a:avLst/>
              <a:gdLst/>
              <a:ahLst/>
              <a:cxnLst/>
              <a:rect l="l" t="t" r="r" b="b"/>
              <a:pathLst>
                <a:path w="186375650" h="28497625">
                  <a:moveTo>
                    <a:pt x="186230865" y="28352846"/>
                  </a:moveTo>
                  <a:lnTo>
                    <a:pt x="186375650" y="28352846"/>
                  </a:lnTo>
                  <a:lnTo>
                    <a:pt x="186375650" y="28497625"/>
                  </a:lnTo>
                  <a:lnTo>
                    <a:pt x="186230865" y="28497625"/>
                  </a:lnTo>
                  <a:lnTo>
                    <a:pt x="186230865" y="28352846"/>
                  </a:lnTo>
                  <a:close/>
                  <a:moveTo>
                    <a:pt x="0" y="144780"/>
                  </a:moveTo>
                  <a:lnTo>
                    <a:pt x="144780" y="144780"/>
                  </a:lnTo>
                  <a:lnTo>
                    <a:pt x="144780" y="28352846"/>
                  </a:lnTo>
                  <a:lnTo>
                    <a:pt x="0" y="28352846"/>
                  </a:lnTo>
                  <a:lnTo>
                    <a:pt x="0" y="144780"/>
                  </a:lnTo>
                  <a:close/>
                  <a:moveTo>
                    <a:pt x="0" y="28352846"/>
                  </a:moveTo>
                  <a:lnTo>
                    <a:pt x="144780" y="28352846"/>
                  </a:lnTo>
                  <a:lnTo>
                    <a:pt x="144780" y="28497625"/>
                  </a:lnTo>
                  <a:lnTo>
                    <a:pt x="0" y="28497625"/>
                  </a:lnTo>
                  <a:lnTo>
                    <a:pt x="0" y="28352846"/>
                  </a:lnTo>
                  <a:close/>
                  <a:moveTo>
                    <a:pt x="186230865" y="144780"/>
                  </a:moveTo>
                  <a:lnTo>
                    <a:pt x="186375650" y="144780"/>
                  </a:lnTo>
                  <a:lnTo>
                    <a:pt x="186375650" y="28352846"/>
                  </a:lnTo>
                  <a:lnTo>
                    <a:pt x="186230865" y="28352846"/>
                  </a:lnTo>
                  <a:lnTo>
                    <a:pt x="186230865" y="144780"/>
                  </a:lnTo>
                  <a:close/>
                  <a:moveTo>
                    <a:pt x="144780" y="28352846"/>
                  </a:moveTo>
                  <a:lnTo>
                    <a:pt x="186230865" y="28352846"/>
                  </a:lnTo>
                  <a:lnTo>
                    <a:pt x="186230865" y="28497625"/>
                  </a:lnTo>
                  <a:lnTo>
                    <a:pt x="144780" y="28497625"/>
                  </a:lnTo>
                  <a:lnTo>
                    <a:pt x="144780" y="28352846"/>
                  </a:lnTo>
                  <a:close/>
                  <a:moveTo>
                    <a:pt x="186230865" y="0"/>
                  </a:moveTo>
                  <a:lnTo>
                    <a:pt x="186375650" y="0"/>
                  </a:lnTo>
                  <a:lnTo>
                    <a:pt x="186375650" y="144780"/>
                  </a:lnTo>
                  <a:lnTo>
                    <a:pt x="186230865" y="144780"/>
                  </a:lnTo>
                  <a:lnTo>
                    <a:pt x="186230865" y="0"/>
                  </a:lnTo>
                  <a:close/>
                  <a:moveTo>
                    <a:pt x="0" y="0"/>
                  </a:moveTo>
                  <a:lnTo>
                    <a:pt x="144780" y="0"/>
                  </a:lnTo>
                  <a:lnTo>
                    <a:pt x="144780" y="144780"/>
                  </a:lnTo>
                  <a:lnTo>
                    <a:pt x="0" y="144780"/>
                  </a:lnTo>
                  <a:lnTo>
                    <a:pt x="0" y="0"/>
                  </a:lnTo>
                  <a:close/>
                  <a:moveTo>
                    <a:pt x="144780" y="0"/>
                  </a:moveTo>
                  <a:lnTo>
                    <a:pt x="186230865" y="0"/>
                  </a:lnTo>
                  <a:lnTo>
                    <a:pt x="186230865" y="144780"/>
                  </a:lnTo>
                  <a:lnTo>
                    <a:pt x="144780" y="144780"/>
                  </a:lnTo>
                  <a:lnTo>
                    <a:pt x="144780" y="0"/>
                  </a:lnTo>
                  <a:close/>
                </a:path>
              </a:pathLst>
            </a:custGeom>
            <a:solidFill>
              <a:srgbClr val="242424"/>
            </a:solidFill>
          </p:spPr>
        </p:sp>
      </p:grpSp>
      <p:sp>
        <p:nvSpPr>
          <p:cNvPr id="5" name="Freeform 5"/>
          <p:cNvSpPr/>
          <p:nvPr/>
        </p:nvSpPr>
        <p:spPr>
          <a:xfrm>
            <a:off x="13617448" y="863546"/>
            <a:ext cx="3641852" cy="8559908"/>
          </a:xfrm>
          <a:custGeom>
            <a:avLst/>
            <a:gdLst/>
            <a:ahLst/>
            <a:cxnLst/>
            <a:rect l="l" t="t" r="r" b="b"/>
            <a:pathLst>
              <a:path w="3641852" h="8559908">
                <a:moveTo>
                  <a:pt x="0" y="0"/>
                </a:moveTo>
                <a:lnTo>
                  <a:pt x="3641852" y="0"/>
                </a:lnTo>
                <a:lnTo>
                  <a:pt x="3641852" y="8559908"/>
                </a:lnTo>
                <a:lnTo>
                  <a:pt x="0" y="85599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028700" y="1028700"/>
            <a:ext cx="3704106" cy="8559908"/>
          </a:xfrm>
          <a:custGeom>
            <a:avLst/>
            <a:gdLst/>
            <a:ahLst/>
            <a:cxnLst/>
            <a:rect l="l" t="t" r="r" b="b"/>
            <a:pathLst>
              <a:path w="3704106" h="8559908">
                <a:moveTo>
                  <a:pt x="0" y="0"/>
                </a:moveTo>
                <a:lnTo>
                  <a:pt x="3704106" y="0"/>
                </a:lnTo>
                <a:lnTo>
                  <a:pt x="3704106" y="8559908"/>
                </a:lnTo>
                <a:lnTo>
                  <a:pt x="0" y="85599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5858394" y="4617129"/>
            <a:ext cx="6380846" cy="2725420"/>
          </a:xfrm>
          <a:prstGeom prst="rect">
            <a:avLst/>
          </a:prstGeom>
        </p:spPr>
        <p:txBody>
          <a:bodyPr lIns="0" tIns="0" rIns="0" bIns="0" rtlCol="0" anchor="t">
            <a:spAutoFit/>
          </a:bodyPr>
          <a:lstStyle/>
          <a:p>
            <a:pPr algn="ctr">
              <a:lnSpc>
                <a:spcPts val="3079"/>
              </a:lnSpc>
              <a:spcBef>
                <a:spcPct val="0"/>
              </a:spcBef>
            </a:pPr>
            <a:r>
              <a:rPr lang="en-US" sz="2199">
                <a:solidFill>
                  <a:srgbClr val="F3F0EC"/>
                </a:solidFill>
                <a:latin typeface="Century Gothic Paneuropean"/>
                <a:ea typeface="Century Gothic Paneuropean"/>
                <a:cs typeface="Century Gothic Paneuropean"/>
                <a:sym typeface="Century Gothic Paneuropean"/>
              </a:rPr>
              <a:t>he BioMath Health Assistant operates as both a formula-driven Google Sheets tool and a cloud-enabled web application, delivering automated health calculations, patient management, and data visualization for diverse healthcare and educational applications.</a:t>
            </a:r>
          </a:p>
        </p:txBody>
      </p:sp>
      <p:grpSp>
        <p:nvGrpSpPr>
          <p:cNvPr id="8" name="Group 8"/>
          <p:cNvGrpSpPr/>
          <p:nvPr/>
        </p:nvGrpSpPr>
        <p:grpSpPr>
          <a:xfrm>
            <a:off x="6068172" y="2307163"/>
            <a:ext cx="6065617" cy="1583305"/>
            <a:chOff x="0" y="0"/>
            <a:chExt cx="8087489" cy="2111074"/>
          </a:xfrm>
        </p:grpSpPr>
        <p:sp>
          <p:nvSpPr>
            <p:cNvPr id="9" name="TextBox 9"/>
            <p:cNvSpPr txBox="1"/>
            <p:nvPr/>
          </p:nvSpPr>
          <p:spPr>
            <a:xfrm>
              <a:off x="0" y="-66675"/>
              <a:ext cx="8087489" cy="1456899"/>
            </a:xfrm>
            <a:prstGeom prst="rect">
              <a:avLst/>
            </a:prstGeom>
          </p:spPr>
          <p:txBody>
            <a:bodyPr lIns="0" tIns="0" rIns="0" bIns="0" rtlCol="0" anchor="t">
              <a:spAutoFit/>
            </a:bodyPr>
            <a:lstStyle/>
            <a:p>
              <a:pPr algn="ctr">
                <a:lnSpc>
                  <a:spcPts val="4480"/>
                </a:lnSpc>
                <a:spcBef>
                  <a:spcPct val="0"/>
                </a:spcBef>
              </a:pPr>
              <a:r>
                <a:rPr lang="en-US" sz="3200" b="1">
                  <a:solidFill>
                    <a:srgbClr val="F3F0EC"/>
                  </a:solidFill>
                  <a:latin typeface="Century Gothic Paneuropean Bold"/>
                  <a:ea typeface="Century Gothic Paneuropean Bold"/>
                  <a:cs typeface="Century Gothic Paneuropean Bold"/>
                  <a:sym typeface="Century Gothic Paneuropean Bold"/>
                </a:rPr>
                <a:t>Dual-platform health management system</a:t>
              </a:r>
            </a:p>
          </p:txBody>
        </p:sp>
        <p:sp>
          <p:nvSpPr>
            <p:cNvPr id="10" name="TextBox 10"/>
            <p:cNvSpPr txBox="1"/>
            <p:nvPr/>
          </p:nvSpPr>
          <p:spPr>
            <a:xfrm>
              <a:off x="0" y="1617255"/>
              <a:ext cx="8087489" cy="493818"/>
            </a:xfrm>
            <a:prstGeom prst="rect">
              <a:avLst/>
            </a:prstGeom>
          </p:spPr>
          <p:txBody>
            <a:bodyPr lIns="0" tIns="0" rIns="0" bIns="0" rtlCol="0" anchor="t">
              <a:spAutoFit/>
            </a:bodyPr>
            <a:lstStyle/>
            <a:p>
              <a:pPr marL="0" lvl="0" indent="0" algn="ctr">
                <a:lnSpc>
                  <a:spcPts val="3079"/>
                </a:lnSpc>
                <a:spcBef>
                  <a:spcPct val="0"/>
                </a:spcBef>
              </a:pPr>
              <a:r>
                <a:rPr lang="en-US" sz="2199">
                  <a:solidFill>
                    <a:srgbClr val="F3F0EC"/>
                  </a:solidFill>
                  <a:latin typeface="Century Gothic Paneuropean"/>
                  <a:ea typeface="Century Gothic Paneuropean"/>
                  <a:cs typeface="Century Gothic Paneuropean"/>
                  <a:sym typeface="Century Gothic Paneuropean"/>
                </a:rPr>
                <a:t>in 2025</a:t>
              </a:r>
            </a:p>
          </p:txBody>
        </p:sp>
      </p:grpSp>
      <p:sp>
        <p:nvSpPr>
          <p:cNvPr id="11" name="TextBox 11"/>
          <p:cNvSpPr txBox="1"/>
          <p:nvPr/>
        </p:nvSpPr>
        <p:spPr>
          <a:xfrm>
            <a:off x="5158834" y="933450"/>
            <a:ext cx="8032587" cy="887096"/>
          </a:xfrm>
          <a:prstGeom prst="rect">
            <a:avLst/>
          </a:prstGeom>
        </p:spPr>
        <p:txBody>
          <a:bodyPr lIns="0" tIns="0" rIns="0" bIns="0" rtlCol="0" anchor="t">
            <a:spAutoFit/>
          </a:bodyPr>
          <a:lstStyle/>
          <a:p>
            <a:pPr algn="ctr">
              <a:lnSpc>
                <a:spcPts val="7279"/>
              </a:lnSpc>
              <a:spcBef>
                <a:spcPct val="0"/>
              </a:spcBef>
            </a:pPr>
            <a:r>
              <a:rPr lang="en-US" sz="5199" b="1" spc="441">
                <a:solidFill>
                  <a:srgbClr val="F3F0EC"/>
                </a:solidFill>
                <a:latin typeface="Century Gothic Paneuropean Bold"/>
                <a:ea typeface="Century Gothic Paneuropean Bold"/>
                <a:cs typeface="Century Gothic Paneuropean Bold"/>
                <a:sym typeface="Century Gothic Paneuropean Bold"/>
              </a:rPr>
              <a:t> PROJECT OVERVIEW</a:t>
            </a:r>
          </a:p>
        </p:txBody>
      </p:sp>
      <p:sp>
        <p:nvSpPr>
          <p:cNvPr id="12" name="TextBox 12"/>
          <p:cNvSpPr txBox="1"/>
          <p:nvPr/>
        </p:nvSpPr>
        <p:spPr>
          <a:xfrm>
            <a:off x="3374566" y="8775496"/>
            <a:ext cx="11538868" cy="422273"/>
          </a:xfrm>
          <a:prstGeom prst="rect">
            <a:avLst/>
          </a:prstGeom>
        </p:spPr>
        <p:txBody>
          <a:bodyPr lIns="0" tIns="0" rIns="0" bIns="0" rtlCol="0" anchor="t">
            <a:spAutoFit/>
          </a:bodyPr>
          <a:lstStyle/>
          <a:p>
            <a:pPr algn="ctr">
              <a:lnSpc>
                <a:spcPts val="3500"/>
              </a:lnSpc>
            </a:pPr>
            <a:r>
              <a:rPr lang="en-US" sz="2500" dirty="0">
                <a:solidFill>
                  <a:srgbClr val="000000"/>
                </a:solidFill>
                <a:latin typeface="Century Gothic Paneuropean"/>
                <a:ea typeface="Century Gothic Paneuropean"/>
                <a:cs typeface="Century Gothic Paneuropean"/>
                <a:sym typeface="Century Gothic Paneuropean"/>
              </a:rPr>
              <a:t>BioMaths_Health_Assistant| August 2025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7075051" y="-339268"/>
            <a:ext cx="1615238" cy="11003283"/>
            <a:chOff x="0" y="0"/>
            <a:chExt cx="15696704" cy="106928664"/>
          </a:xfrm>
        </p:grpSpPr>
        <p:sp>
          <p:nvSpPr>
            <p:cNvPr id="3" name="Freeform 3"/>
            <p:cNvSpPr/>
            <p:nvPr/>
          </p:nvSpPr>
          <p:spPr>
            <a:xfrm>
              <a:off x="72390" y="72390"/>
              <a:ext cx="15551925" cy="106783885"/>
            </a:xfrm>
            <a:custGeom>
              <a:avLst/>
              <a:gdLst/>
              <a:ahLst/>
              <a:cxnLst/>
              <a:rect l="l" t="t" r="r" b="b"/>
              <a:pathLst>
                <a:path w="15551925" h="106783885">
                  <a:moveTo>
                    <a:pt x="0" y="0"/>
                  </a:moveTo>
                  <a:lnTo>
                    <a:pt x="15551925" y="0"/>
                  </a:lnTo>
                  <a:lnTo>
                    <a:pt x="15551925" y="106783885"/>
                  </a:lnTo>
                  <a:lnTo>
                    <a:pt x="0" y="106783885"/>
                  </a:lnTo>
                  <a:lnTo>
                    <a:pt x="0" y="0"/>
                  </a:lnTo>
                  <a:close/>
                </a:path>
              </a:pathLst>
            </a:custGeom>
            <a:solidFill>
              <a:srgbClr val="F3F0EC"/>
            </a:solidFill>
          </p:spPr>
        </p:sp>
        <p:sp>
          <p:nvSpPr>
            <p:cNvPr id="4" name="Freeform 4"/>
            <p:cNvSpPr/>
            <p:nvPr/>
          </p:nvSpPr>
          <p:spPr>
            <a:xfrm>
              <a:off x="0" y="0"/>
              <a:ext cx="15696704" cy="106928667"/>
            </a:xfrm>
            <a:custGeom>
              <a:avLst/>
              <a:gdLst/>
              <a:ahLst/>
              <a:cxnLst/>
              <a:rect l="l" t="t" r="r" b="b"/>
              <a:pathLst>
                <a:path w="15696704" h="106928667">
                  <a:moveTo>
                    <a:pt x="15551924" y="106783882"/>
                  </a:moveTo>
                  <a:lnTo>
                    <a:pt x="15696704" y="106783882"/>
                  </a:lnTo>
                  <a:lnTo>
                    <a:pt x="15696704" y="106928667"/>
                  </a:lnTo>
                  <a:lnTo>
                    <a:pt x="15551924" y="106928667"/>
                  </a:lnTo>
                  <a:lnTo>
                    <a:pt x="15551924" y="106783882"/>
                  </a:lnTo>
                  <a:close/>
                  <a:moveTo>
                    <a:pt x="0" y="144780"/>
                  </a:moveTo>
                  <a:lnTo>
                    <a:pt x="144780" y="144780"/>
                  </a:lnTo>
                  <a:lnTo>
                    <a:pt x="144780" y="106783882"/>
                  </a:lnTo>
                  <a:lnTo>
                    <a:pt x="0" y="106783882"/>
                  </a:lnTo>
                  <a:lnTo>
                    <a:pt x="0" y="144780"/>
                  </a:lnTo>
                  <a:close/>
                  <a:moveTo>
                    <a:pt x="0" y="106783882"/>
                  </a:moveTo>
                  <a:lnTo>
                    <a:pt x="144780" y="106783882"/>
                  </a:lnTo>
                  <a:lnTo>
                    <a:pt x="144780" y="106928667"/>
                  </a:lnTo>
                  <a:lnTo>
                    <a:pt x="0" y="106928667"/>
                  </a:lnTo>
                  <a:lnTo>
                    <a:pt x="0" y="106783882"/>
                  </a:lnTo>
                  <a:close/>
                  <a:moveTo>
                    <a:pt x="15551924" y="144780"/>
                  </a:moveTo>
                  <a:lnTo>
                    <a:pt x="15696704" y="144780"/>
                  </a:lnTo>
                  <a:lnTo>
                    <a:pt x="15696704" y="106783882"/>
                  </a:lnTo>
                  <a:lnTo>
                    <a:pt x="15551924" y="106783882"/>
                  </a:lnTo>
                  <a:lnTo>
                    <a:pt x="15551924" y="144780"/>
                  </a:lnTo>
                  <a:close/>
                  <a:moveTo>
                    <a:pt x="144780" y="106783882"/>
                  </a:moveTo>
                  <a:lnTo>
                    <a:pt x="15551924" y="106783882"/>
                  </a:lnTo>
                  <a:lnTo>
                    <a:pt x="15551924" y="106928667"/>
                  </a:lnTo>
                  <a:lnTo>
                    <a:pt x="144780" y="106928667"/>
                  </a:lnTo>
                  <a:lnTo>
                    <a:pt x="144780" y="106783882"/>
                  </a:lnTo>
                  <a:close/>
                  <a:moveTo>
                    <a:pt x="15551924" y="0"/>
                  </a:moveTo>
                  <a:lnTo>
                    <a:pt x="15696704" y="0"/>
                  </a:lnTo>
                  <a:lnTo>
                    <a:pt x="15696704" y="144780"/>
                  </a:lnTo>
                  <a:lnTo>
                    <a:pt x="15551924" y="144780"/>
                  </a:lnTo>
                  <a:lnTo>
                    <a:pt x="15551924" y="0"/>
                  </a:lnTo>
                  <a:close/>
                  <a:moveTo>
                    <a:pt x="0" y="0"/>
                  </a:moveTo>
                  <a:lnTo>
                    <a:pt x="144780" y="0"/>
                  </a:lnTo>
                  <a:lnTo>
                    <a:pt x="144780" y="144780"/>
                  </a:lnTo>
                  <a:lnTo>
                    <a:pt x="0" y="144780"/>
                  </a:lnTo>
                  <a:lnTo>
                    <a:pt x="0" y="0"/>
                  </a:lnTo>
                  <a:close/>
                  <a:moveTo>
                    <a:pt x="144780" y="0"/>
                  </a:moveTo>
                  <a:lnTo>
                    <a:pt x="15551924" y="0"/>
                  </a:lnTo>
                  <a:lnTo>
                    <a:pt x="15551924" y="144780"/>
                  </a:lnTo>
                  <a:lnTo>
                    <a:pt x="144780" y="144780"/>
                  </a:lnTo>
                  <a:lnTo>
                    <a:pt x="144780" y="0"/>
                  </a:lnTo>
                  <a:close/>
                </a:path>
              </a:pathLst>
            </a:custGeom>
            <a:solidFill>
              <a:srgbClr val="242424"/>
            </a:solidFill>
          </p:spPr>
        </p:sp>
      </p:grpSp>
      <p:sp>
        <p:nvSpPr>
          <p:cNvPr id="5" name="Freeform 5"/>
          <p:cNvSpPr/>
          <p:nvPr/>
        </p:nvSpPr>
        <p:spPr>
          <a:xfrm>
            <a:off x="1719573" y="596024"/>
            <a:ext cx="4566350" cy="9132699"/>
          </a:xfrm>
          <a:custGeom>
            <a:avLst/>
            <a:gdLst/>
            <a:ahLst/>
            <a:cxnLst/>
            <a:rect l="l" t="t" r="r" b="b"/>
            <a:pathLst>
              <a:path w="4566350" h="9132699">
                <a:moveTo>
                  <a:pt x="0" y="0"/>
                </a:moveTo>
                <a:lnTo>
                  <a:pt x="4566350" y="0"/>
                </a:lnTo>
                <a:lnTo>
                  <a:pt x="4566350" y="9132699"/>
                </a:lnTo>
                <a:lnTo>
                  <a:pt x="0" y="91326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7618902" y="2996884"/>
            <a:ext cx="6441248" cy="7021195"/>
          </a:xfrm>
          <a:prstGeom prst="rect">
            <a:avLst/>
          </a:prstGeom>
        </p:spPr>
        <p:txBody>
          <a:bodyPr lIns="0" tIns="0" rIns="0" bIns="0" rtlCol="0" anchor="t">
            <a:spAutoFit/>
          </a:bodyPr>
          <a:lstStyle/>
          <a:p>
            <a:pPr marL="474978" lvl="1" indent="-237489" algn="l">
              <a:lnSpc>
                <a:spcPts val="3079"/>
              </a:lnSpc>
              <a:spcBef>
                <a:spcPct val="0"/>
              </a:spcBef>
              <a:buFont typeface="Arial"/>
              <a:buChar char="•"/>
            </a:pPr>
            <a:r>
              <a:rPr lang="en-US" sz="2199">
                <a:solidFill>
                  <a:srgbClr val="F3F0EC"/>
                </a:solidFill>
                <a:latin typeface="Century Gothic Paneuropean"/>
                <a:ea typeface="Century Gothic Paneuropean"/>
                <a:cs typeface="Century Gothic Paneuropean"/>
                <a:sym typeface="Century Gothic Paneuropean"/>
              </a:rPr>
              <a:t>Patient Records: Maintain detailed patient profiles with medical history and contact information.</a:t>
            </a:r>
          </a:p>
          <a:p>
            <a:pPr marL="474978" lvl="1" indent="-237489" algn="l">
              <a:lnSpc>
                <a:spcPts val="3079"/>
              </a:lnSpc>
              <a:spcBef>
                <a:spcPct val="0"/>
              </a:spcBef>
              <a:buFont typeface="Arial"/>
              <a:buChar char="•"/>
            </a:pPr>
            <a:r>
              <a:rPr lang="en-US" sz="2199">
                <a:solidFill>
                  <a:srgbClr val="F3F0EC"/>
                </a:solidFill>
                <a:latin typeface="Century Gothic Paneuropean"/>
                <a:ea typeface="Century Gothic Paneuropean"/>
                <a:cs typeface="Century Gothic Paneuropean"/>
                <a:sym typeface="Century Gothic Paneuropean"/>
              </a:rPr>
              <a:t>Appointments: Schedule, track, and manage patient visits with date and time slots.</a:t>
            </a:r>
          </a:p>
          <a:p>
            <a:pPr marL="474978" lvl="1" indent="-237489" algn="l">
              <a:lnSpc>
                <a:spcPts val="3079"/>
              </a:lnSpc>
              <a:spcBef>
                <a:spcPct val="0"/>
              </a:spcBef>
              <a:buFont typeface="Arial"/>
              <a:buChar char="•"/>
            </a:pPr>
            <a:r>
              <a:rPr lang="en-US" sz="2199">
                <a:solidFill>
                  <a:srgbClr val="F3F0EC"/>
                </a:solidFill>
                <a:latin typeface="Century Gothic Paneuropean"/>
                <a:ea typeface="Century Gothic Paneuropean"/>
                <a:cs typeface="Century Gothic Paneuropean"/>
                <a:sym typeface="Century Gothic Paneuropean"/>
              </a:rPr>
              <a:t>Medicine Inventory: Monitor stock quantities, expiry dates, and re-order alerts.</a:t>
            </a:r>
          </a:p>
          <a:p>
            <a:pPr marL="474978" lvl="1" indent="-237489" algn="l">
              <a:lnSpc>
                <a:spcPts val="3079"/>
              </a:lnSpc>
              <a:spcBef>
                <a:spcPct val="0"/>
              </a:spcBef>
              <a:buFont typeface="Arial"/>
              <a:buChar char="•"/>
            </a:pPr>
            <a:r>
              <a:rPr lang="en-US" sz="2199">
                <a:solidFill>
                  <a:srgbClr val="F3F0EC"/>
                </a:solidFill>
                <a:latin typeface="Century Gothic Paneuropean"/>
                <a:ea typeface="Century Gothic Paneuropean"/>
                <a:cs typeface="Century Gothic Paneuropean"/>
                <a:sym typeface="Century Gothic Paneuropean"/>
              </a:rPr>
              <a:t>Billing: Automate invoice creation, cost calculations, and payment tracking.</a:t>
            </a:r>
          </a:p>
          <a:p>
            <a:pPr marL="474978" lvl="1" indent="-237489" algn="l">
              <a:lnSpc>
                <a:spcPts val="3079"/>
              </a:lnSpc>
              <a:spcBef>
                <a:spcPct val="0"/>
              </a:spcBef>
              <a:buFont typeface="Arial"/>
              <a:buChar char="•"/>
            </a:pPr>
            <a:r>
              <a:rPr lang="en-US" sz="2199">
                <a:solidFill>
                  <a:srgbClr val="F3F0EC"/>
                </a:solidFill>
                <a:latin typeface="Century Gothic Paneuropean"/>
                <a:ea typeface="Century Gothic Paneuropean"/>
                <a:cs typeface="Century Gothic Paneuropean"/>
                <a:sym typeface="Century Gothic Paneuropean"/>
              </a:rPr>
              <a:t>Health Calculators: Built-in BMI, BMR, and dosage formulas for instant results.</a:t>
            </a:r>
          </a:p>
          <a:p>
            <a:pPr marL="474978" lvl="1" indent="-237489" algn="l">
              <a:lnSpc>
                <a:spcPts val="3079"/>
              </a:lnSpc>
              <a:spcBef>
                <a:spcPct val="0"/>
              </a:spcBef>
              <a:buFont typeface="Arial"/>
              <a:buChar char="•"/>
            </a:pPr>
            <a:r>
              <a:rPr lang="en-US" sz="2199">
                <a:solidFill>
                  <a:srgbClr val="F3F0EC"/>
                </a:solidFill>
                <a:latin typeface="Century Gothic Paneuropean"/>
                <a:ea typeface="Century Gothic Paneuropean"/>
                <a:cs typeface="Century Gothic Paneuropean"/>
                <a:sym typeface="Century Gothic Paneuropean"/>
              </a:rPr>
              <a:t>Charts &amp; Reports: Generate visual graphs for patient progress and resource usage.</a:t>
            </a:r>
          </a:p>
          <a:p>
            <a:pPr algn="l">
              <a:lnSpc>
                <a:spcPts val="3079"/>
              </a:lnSpc>
              <a:spcBef>
                <a:spcPct val="0"/>
              </a:spcBef>
            </a:pPr>
            <a:endParaRPr lang="en-US" sz="2199">
              <a:solidFill>
                <a:srgbClr val="F3F0EC"/>
              </a:solidFill>
              <a:latin typeface="Century Gothic Paneuropean"/>
              <a:ea typeface="Century Gothic Paneuropean"/>
              <a:cs typeface="Century Gothic Paneuropean"/>
              <a:sym typeface="Century Gothic Paneuropean"/>
            </a:endParaRPr>
          </a:p>
          <a:p>
            <a:pPr algn="l">
              <a:lnSpc>
                <a:spcPts val="3079"/>
              </a:lnSpc>
              <a:spcBef>
                <a:spcPct val="0"/>
              </a:spcBef>
            </a:pPr>
            <a:endParaRPr lang="en-US" sz="2199">
              <a:solidFill>
                <a:srgbClr val="F3F0EC"/>
              </a:solidFill>
              <a:latin typeface="Century Gothic Paneuropean"/>
              <a:ea typeface="Century Gothic Paneuropean"/>
              <a:cs typeface="Century Gothic Paneuropean"/>
              <a:sym typeface="Century Gothic Paneuropean"/>
            </a:endParaRPr>
          </a:p>
          <a:p>
            <a:pPr algn="l">
              <a:lnSpc>
                <a:spcPts val="3079"/>
              </a:lnSpc>
              <a:spcBef>
                <a:spcPct val="0"/>
              </a:spcBef>
            </a:pPr>
            <a:endParaRPr lang="en-US" sz="2199">
              <a:solidFill>
                <a:srgbClr val="F3F0EC"/>
              </a:solidFill>
              <a:latin typeface="Century Gothic Paneuropean"/>
              <a:ea typeface="Century Gothic Paneuropean"/>
              <a:cs typeface="Century Gothic Paneuropean"/>
              <a:sym typeface="Century Gothic Paneuropean"/>
            </a:endParaRPr>
          </a:p>
          <a:p>
            <a:pPr algn="l">
              <a:lnSpc>
                <a:spcPts val="3079"/>
              </a:lnSpc>
              <a:spcBef>
                <a:spcPct val="0"/>
              </a:spcBef>
            </a:pPr>
            <a:endParaRPr lang="en-US" sz="2199">
              <a:solidFill>
                <a:srgbClr val="F3F0EC"/>
              </a:solidFill>
              <a:latin typeface="Century Gothic Paneuropean"/>
              <a:ea typeface="Century Gothic Paneuropean"/>
              <a:cs typeface="Century Gothic Paneuropean"/>
              <a:sym typeface="Century Gothic Paneuropean"/>
            </a:endParaRPr>
          </a:p>
        </p:txBody>
      </p:sp>
      <p:sp>
        <p:nvSpPr>
          <p:cNvPr id="7" name="TextBox 7"/>
          <p:cNvSpPr txBox="1"/>
          <p:nvPr/>
        </p:nvSpPr>
        <p:spPr>
          <a:xfrm>
            <a:off x="7618902" y="1789642"/>
            <a:ext cx="6867350" cy="778511"/>
          </a:xfrm>
          <a:prstGeom prst="rect">
            <a:avLst/>
          </a:prstGeom>
        </p:spPr>
        <p:txBody>
          <a:bodyPr lIns="0" tIns="0" rIns="0" bIns="0" rtlCol="0" anchor="t">
            <a:spAutoFit/>
          </a:bodyPr>
          <a:lstStyle/>
          <a:p>
            <a:pPr algn="l">
              <a:lnSpc>
                <a:spcPts val="6439"/>
              </a:lnSpc>
              <a:spcBef>
                <a:spcPct val="0"/>
              </a:spcBef>
            </a:pPr>
            <a:r>
              <a:rPr lang="en-US" sz="4599" b="1" dirty="0">
                <a:solidFill>
                  <a:srgbClr val="F3F0EC"/>
                </a:solidFill>
                <a:latin typeface="Century Gothic Paneuropean Bold"/>
                <a:ea typeface="Century Gothic Paneuropean Bold"/>
                <a:cs typeface="Century Gothic Paneuropean Bold"/>
                <a:sym typeface="Century Gothic Paneuropean Bold"/>
              </a:rPr>
              <a:t>Data Edition</a:t>
            </a:r>
          </a:p>
        </p:txBody>
      </p:sp>
      <p:sp>
        <p:nvSpPr>
          <p:cNvPr id="8" name="TextBox 8"/>
          <p:cNvSpPr txBox="1"/>
          <p:nvPr/>
        </p:nvSpPr>
        <p:spPr>
          <a:xfrm rot="-5400000">
            <a:off x="13503452" y="5283323"/>
            <a:ext cx="8345686" cy="419282"/>
          </a:xfrm>
          <a:prstGeom prst="rect">
            <a:avLst/>
          </a:prstGeom>
        </p:spPr>
        <p:txBody>
          <a:bodyPr lIns="0" tIns="0" rIns="0" bIns="0" rtlCol="0" anchor="t">
            <a:spAutoFit/>
          </a:bodyPr>
          <a:lstStyle/>
          <a:p>
            <a:pPr algn="r">
              <a:lnSpc>
                <a:spcPts val="3500"/>
              </a:lnSpc>
            </a:pPr>
            <a:r>
              <a:rPr lang="en-US" sz="2500" dirty="0">
                <a:solidFill>
                  <a:srgbClr val="000000"/>
                </a:solidFill>
                <a:latin typeface="Century Gothic Paneuropean"/>
                <a:ea typeface="Century Gothic Paneuropean"/>
                <a:cs typeface="Century Gothic Paneuropean"/>
                <a:sym typeface="Century Gothic Paneuropean"/>
              </a:rPr>
              <a:t>BioMaths_Health_Assistant| August 2025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7075051" y="-339268"/>
            <a:ext cx="1615238" cy="11003283"/>
            <a:chOff x="0" y="0"/>
            <a:chExt cx="15696704" cy="106928664"/>
          </a:xfrm>
        </p:grpSpPr>
        <p:sp>
          <p:nvSpPr>
            <p:cNvPr id="3" name="Freeform 3"/>
            <p:cNvSpPr/>
            <p:nvPr/>
          </p:nvSpPr>
          <p:spPr>
            <a:xfrm>
              <a:off x="72390" y="72390"/>
              <a:ext cx="15551925" cy="106783885"/>
            </a:xfrm>
            <a:custGeom>
              <a:avLst/>
              <a:gdLst/>
              <a:ahLst/>
              <a:cxnLst/>
              <a:rect l="l" t="t" r="r" b="b"/>
              <a:pathLst>
                <a:path w="15551925" h="106783885">
                  <a:moveTo>
                    <a:pt x="0" y="0"/>
                  </a:moveTo>
                  <a:lnTo>
                    <a:pt x="15551925" y="0"/>
                  </a:lnTo>
                  <a:lnTo>
                    <a:pt x="15551925" y="106783885"/>
                  </a:lnTo>
                  <a:lnTo>
                    <a:pt x="0" y="106783885"/>
                  </a:lnTo>
                  <a:lnTo>
                    <a:pt x="0" y="0"/>
                  </a:lnTo>
                  <a:close/>
                </a:path>
              </a:pathLst>
            </a:custGeom>
            <a:solidFill>
              <a:srgbClr val="F3F0EC"/>
            </a:solidFill>
          </p:spPr>
        </p:sp>
        <p:sp>
          <p:nvSpPr>
            <p:cNvPr id="4" name="Freeform 4"/>
            <p:cNvSpPr/>
            <p:nvPr/>
          </p:nvSpPr>
          <p:spPr>
            <a:xfrm>
              <a:off x="0" y="0"/>
              <a:ext cx="15696704" cy="106928667"/>
            </a:xfrm>
            <a:custGeom>
              <a:avLst/>
              <a:gdLst/>
              <a:ahLst/>
              <a:cxnLst/>
              <a:rect l="l" t="t" r="r" b="b"/>
              <a:pathLst>
                <a:path w="15696704" h="106928667">
                  <a:moveTo>
                    <a:pt x="15551924" y="106783882"/>
                  </a:moveTo>
                  <a:lnTo>
                    <a:pt x="15696704" y="106783882"/>
                  </a:lnTo>
                  <a:lnTo>
                    <a:pt x="15696704" y="106928667"/>
                  </a:lnTo>
                  <a:lnTo>
                    <a:pt x="15551924" y="106928667"/>
                  </a:lnTo>
                  <a:lnTo>
                    <a:pt x="15551924" y="106783882"/>
                  </a:lnTo>
                  <a:close/>
                  <a:moveTo>
                    <a:pt x="0" y="144780"/>
                  </a:moveTo>
                  <a:lnTo>
                    <a:pt x="144780" y="144780"/>
                  </a:lnTo>
                  <a:lnTo>
                    <a:pt x="144780" y="106783882"/>
                  </a:lnTo>
                  <a:lnTo>
                    <a:pt x="0" y="106783882"/>
                  </a:lnTo>
                  <a:lnTo>
                    <a:pt x="0" y="144780"/>
                  </a:lnTo>
                  <a:close/>
                  <a:moveTo>
                    <a:pt x="0" y="106783882"/>
                  </a:moveTo>
                  <a:lnTo>
                    <a:pt x="144780" y="106783882"/>
                  </a:lnTo>
                  <a:lnTo>
                    <a:pt x="144780" y="106928667"/>
                  </a:lnTo>
                  <a:lnTo>
                    <a:pt x="0" y="106928667"/>
                  </a:lnTo>
                  <a:lnTo>
                    <a:pt x="0" y="106783882"/>
                  </a:lnTo>
                  <a:close/>
                  <a:moveTo>
                    <a:pt x="15551924" y="144780"/>
                  </a:moveTo>
                  <a:lnTo>
                    <a:pt x="15696704" y="144780"/>
                  </a:lnTo>
                  <a:lnTo>
                    <a:pt x="15696704" y="106783882"/>
                  </a:lnTo>
                  <a:lnTo>
                    <a:pt x="15551924" y="106783882"/>
                  </a:lnTo>
                  <a:lnTo>
                    <a:pt x="15551924" y="144780"/>
                  </a:lnTo>
                  <a:close/>
                  <a:moveTo>
                    <a:pt x="144780" y="106783882"/>
                  </a:moveTo>
                  <a:lnTo>
                    <a:pt x="15551924" y="106783882"/>
                  </a:lnTo>
                  <a:lnTo>
                    <a:pt x="15551924" y="106928667"/>
                  </a:lnTo>
                  <a:lnTo>
                    <a:pt x="144780" y="106928667"/>
                  </a:lnTo>
                  <a:lnTo>
                    <a:pt x="144780" y="106783882"/>
                  </a:lnTo>
                  <a:close/>
                  <a:moveTo>
                    <a:pt x="15551924" y="0"/>
                  </a:moveTo>
                  <a:lnTo>
                    <a:pt x="15696704" y="0"/>
                  </a:lnTo>
                  <a:lnTo>
                    <a:pt x="15696704" y="144780"/>
                  </a:lnTo>
                  <a:lnTo>
                    <a:pt x="15551924" y="144780"/>
                  </a:lnTo>
                  <a:lnTo>
                    <a:pt x="15551924" y="0"/>
                  </a:lnTo>
                  <a:close/>
                  <a:moveTo>
                    <a:pt x="0" y="0"/>
                  </a:moveTo>
                  <a:lnTo>
                    <a:pt x="144780" y="0"/>
                  </a:lnTo>
                  <a:lnTo>
                    <a:pt x="144780" y="144780"/>
                  </a:lnTo>
                  <a:lnTo>
                    <a:pt x="0" y="144780"/>
                  </a:lnTo>
                  <a:lnTo>
                    <a:pt x="0" y="0"/>
                  </a:lnTo>
                  <a:close/>
                  <a:moveTo>
                    <a:pt x="144780" y="0"/>
                  </a:moveTo>
                  <a:lnTo>
                    <a:pt x="15551924" y="0"/>
                  </a:lnTo>
                  <a:lnTo>
                    <a:pt x="15551924" y="144780"/>
                  </a:lnTo>
                  <a:lnTo>
                    <a:pt x="144780" y="144780"/>
                  </a:lnTo>
                  <a:lnTo>
                    <a:pt x="144780" y="0"/>
                  </a:lnTo>
                  <a:close/>
                </a:path>
              </a:pathLst>
            </a:custGeom>
            <a:solidFill>
              <a:srgbClr val="242424"/>
            </a:solidFill>
          </p:spPr>
        </p:sp>
      </p:grpSp>
      <p:sp>
        <p:nvSpPr>
          <p:cNvPr id="5" name="Freeform 5"/>
          <p:cNvSpPr/>
          <p:nvPr/>
        </p:nvSpPr>
        <p:spPr>
          <a:xfrm>
            <a:off x="2060242" y="3217568"/>
            <a:ext cx="2878765" cy="9152142"/>
          </a:xfrm>
          <a:custGeom>
            <a:avLst/>
            <a:gdLst/>
            <a:ahLst/>
            <a:cxnLst/>
            <a:rect l="l" t="t" r="r" b="b"/>
            <a:pathLst>
              <a:path w="2878765" h="9152142">
                <a:moveTo>
                  <a:pt x="0" y="0"/>
                </a:moveTo>
                <a:lnTo>
                  <a:pt x="2878765" y="0"/>
                </a:lnTo>
                <a:lnTo>
                  <a:pt x="2878765" y="9152143"/>
                </a:lnTo>
                <a:lnTo>
                  <a:pt x="0" y="91521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548922" y="1487630"/>
            <a:ext cx="6613192" cy="971550"/>
          </a:xfrm>
          <a:prstGeom prst="rect">
            <a:avLst/>
          </a:prstGeom>
        </p:spPr>
        <p:txBody>
          <a:bodyPr lIns="0" tIns="0" rIns="0" bIns="0" rtlCol="0" anchor="t">
            <a:spAutoFit/>
          </a:bodyPr>
          <a:lstStyle/>
          <a:p>
            <a:pPr algn="l">
              <a:lnSpc>
                <a:spcPts val="7679"/>
              </a:lnSpc>
            </a:pPr>
            <a:r>
              <a:rPr lang="en-US" sz="6399" b="1">
                <a:solidFill>
                  <a:srgbClr val="F3F0EC"/>
                </a:solidFill>
                <a:latin typeface="Century Gothic Paneuropean Bold"/>
                <a:ea typeface="Century Gothic Paneuropean Bold"/>
                <a:cs typeface="Century Gothic Paneuropean Bold"/>
                <a:sym typeface="Century Gothic Paneuropean Bold"/>
              </a:rPr>
              <a:t>Web App Edition</a:t>
            </a:r>
          </a:p>
        </p:txBody>
      </p:sp>
      <p:grpSp>
        <p:nvGrpSpPr>
          <p:cNvPr id="7" name="Group 7"/>
          <p:cNvGrpSpPr/>
          <p:nvPr/>
        </p:nvGrpSpPr>
        <p:grpSpPr>
          <a:xfrm>
            <a:off x="9144000" y="503922"/>
            <a:ext cx="7188623" cy="2937359"/>
            <a:chOff x="0" y="0"/>
            <a:chExt cx="9584831" cy="3916479"/>
          </a:xfrm>
        </p:grpSpPr>
        <p:sp>
          <p:nvSpPr>
            <p:cNvPr id="8" name="TextBox 8"/>
            <p:cNvSpPr txBox="1"/>
            <p:nvPr/>
          </p:nvSpPr>
          <p:spPr>
            <a:xfrm>
              <a:off x="0" y="-38100"/>
              <a:ext cx="5755510" cy="537634"/>
            </a:xfrm>
            <a:prstGeom prst="rect">
              <a:avLst/>
            </a:prstGeom>
          </p:spPr>
          <p:txBody>
            <a:bodyPr lIns="0" tIns="0" rIns="0" bIns="0" rtlCol="0" anchor="t">
              <a:spAutoFit/>
            </a:bodyPr>
            <a:lstStyle/>
            <a:p>
              <a:pPr marL="0" lvl="0" indent="0" algn="l">
                <a:lnSpc>
                  <a:spcPts val="3499"/>
                </a:lnSpc>
                <a:spcBef>
                  <a:spcPct val="0"/>
                </a:spcBef>
              </a:pPr>
              <a:r>
                <a:rPr lang="en-US" sz="2499" b="1">
                  <a:solidFill>
                    <a:srgbClr val="F3F0EC"/>
                  </a:solidFill>
                  <a:latin typeface="Century Gothic Paneuropean Bold"/>
                  <a:ea typeface="Century Gothic Paneuropean Bold"/>
                  <a:cs typeface="Century Gothic Paneuropean Bold"/>
                  <a:sym typeface="Century Gothic Paneuropean Bold"/>
                </a:rPr>
                <a:t>User In</a:t>
              </a:r>
              <a:r>
                <a:rPr lang="en-US" sz="2499" b="1" u="none">
                  <a:solidFill>
                    <a:srgbClr val="F3F0EC"/>
                  </a:solidFill>
                  <a:latin typeface="Century Gothic Paneuropean Bold"/>
                  <a:ea typeface="Century Gothic Paneuropean Bold"/>
                  <a:cs typeface="Century Gothic Paneuropean Bold"/>
                  <a:sym typeface="Century Gothic Paneuropean Bold"/>
                </a:rPr>
                <a:t>terface</a:t>
              </a:r>
            </a:p>
          </p:txBody>
        </p:sp>
        <p:sp>
          <p:nvSpPr>
            <p:cNvPr id="9" name="TextBox 9"/>
            <p:cNvSpPr txBox="1"/>
            <p:nvPr/>
          </p:nvSpPr>
          <p:spPr>
            <a:xfrm>
              <a:off x="0" y="819160"/>
              <a:ext cx="9584831" cy="3097319"/>
            </a:xfrm>
            <a:prstGeom prst="rect">
              <a:avLst/>
            </a:prstGeom>
          </p:spPr>
          <p:txBody>
            <a:bodyPr lIns="0" tIns="0" rIns="0" bIns="0" rtlCol="0" anchor="t">
              <a:spAutoFit/>
            </a:bodyPr>
            <a:lstStyle/>
            <a:p>
              <a:pPr marL="474978" lvl="1" indent="-237489" algn="l">
                <a:lnSpc>
                  <a:spcPts val="3079"/>
                </a:lnSpc>
                <a:spcBef>
                  <a:spcPct val="0"/>
                </a:spcBef>
                <a:buFont typeface="Arial"/>
                <a:buChar char="•"/>
              </a:pPr>
              <a:r>
                <a:rPr lang="en-US" sz="2199">
                  <a:solidFill>
                    <a:srgbClr val="F3F0EC"/>
                  </a:solidFill>
                  <a:latin typeface="Century Gothic Paneuropean"/>
                  <a:ea typeface="Century Gothic Paneuropean"/>
                  <a:cs typeface="Century Gothic Paneuropean"/>
                  <a:sym typeface="Century Gothic Paneuropean"/>
                </a:rPr>
                <a:t>Mode</a:t>
              </a:r>
              <a:r>
                <a:rPr lang="en-US" sz="2199" u="none">
                  <a:solidFill>
                    <a:srgbClr val="F3F0EC"/>
                  </a:solidFill>
                  <a:latin typeface="Century Gothic Paneuropean"/>
                  <a:ea typeface="Century Gothic Paneuropean"/>
                  <a:cs typeface="Century Gothic Paneuropean"/>
                  <a:sym typeface="Century Gothic Paneuropean"/>
                </a:rPr>
                <a:t>rn Design: Clean, visually appealing layout.</a:t>
              </a:r>
            </a:p>
            <a:p>
              <a:pPr marL="474978" lvl="1" indent="-237489" algn="l">
                <a:lnSpc>
                  <a:spcPts val="3079"/>
                </a:lnSpc>
                <a:spcBef>
                  <a:spcPct val="0"/>
                </a:spcBef>
                <a:buFont typeface="Arial"/>
                <a:buChar char="•"/>
              </a:pPr>
              <a:r>
                <a:rPr lang="en-US" sz="2199" u="none">
                  <a:solidFill>
                    <a:srgbClr val="F3F0EC"/>
                  </a:solidFill>
                  <a:latin typeface="Century Gothic Paneuropean"/>
                  <a:ea typeface="Century Gothic Paneuropean"/>
                  <a:cs typeface="Century Gothic Paneuropean"/>
                  <a:sym typeface="Century Gothic Paneuropean"/>
                </a:rPr>
                <a:t>Responsive Layout: Works on desktop, tablet, and mobile.</a:t>
              </a:r>
            </a:p>
            <a:p>
              <a:pPr marL="474978" lvl="1" indent="-237489" algn="l">
                <a:lnSpc>
                  <a:spcPts val="3079"/>
                </a:lnSpc>
                <a:spcBef>
                  <a:spcPct val="0"/>
                </a:spcBef>
                <a:buFont typeface="Arial"/>
                <a:buChar char="•"/>
              </a:pPr>
              <a:r>
                <a:rPr lang="en-US" sz="2199" u="none">
                  <a:solidFill>
                    <a:srgbClr val="F3F0EC"/>
                  </a:solidFill>
                  <a:latin typeface="Century Gothic Paneuropean"/>
                  <a:ea typeface="Century Gothic Paneuropean"/>
                  <a:cs typeface="Century Gothic Paneuropean"/>
                  <a:sym typeface="Century Gothic Paneuropean"/>
                </a:rPr>
                <a:t>Easy Navigation: Simple menus for quick access to features.</a:t>
              </a:r>
            </a:p>
            <a:p>
              <a:pPr marL="0" lvl="0" indent="0" algn="l">
                <a:lnSpc>
                  <a:spcPts val="3079"/>
                </a:lnSpc>
                <a:spcBef>
                  <a:spcPct val="0"/>
                </a:spcBef>
              </a:pPr>
              <a:endParaRPr lang="en-US" sz="2199" u="none">
                <a:solidFill>
                  <a:srgbClr val="F3F0EC"/>
                </a:solidFill>
                <a:latin typeface="Century Gothic Paneuropean"/>
                <a:ea typeface="Century Gothic Paneuropean"/>
                <a:cs typeface="Century Gothic Paneuropean"/>
                <a:sym typeface="Century Gothic Paneuropean"/>
              </a:endParaRPr>
            </a:p>
          </p:txBody>
        </p:sp>
      </p:grpSp>
      <p:grpSp>
        <p:nvGrpSpPr>
          <p:cNvPr id="10" name="Group 10"/>
          <p:cNvGrpSpPr/>
          <p:nvPr/>
        </p:nvGrpSpPr>
        <p:grpSpPr>
          <a:xfrm>
            <a:off x="6035716" y="3498432"/>
            <a:ext cx="7099686" cy="3327884"/>
            <a:chOff x="0" y="0"/>
            <a:chExt cx="9466248" cy="4437179"/>
          </a:xfrm>
        </p:grpSpPr>
        <p:sp>
          <p:nvSpPr>
            <p:cNvPr id="11" name="TextBox 11"/>
            <p:cNvSpPr txBox="1"/>
            <p:nvPr/>
          </p:nvSpPr>
          <p:spPr>
            <a:xfrm>
              <a:off x="0" y="-38100"/>
              <a:ext cx="5755510" cy="537634"/>
            </a:xfrm>
            <a:prstGeom prst="rect">
              <a:avLst/>
            </a:prstGeom>
          </p:spPr>
          <p:txBody>
            <a:bodyPr lIns="0" tIns="0" rIns="0" bIns="0" rtlCol="0" anchor="t">
              <a:spAutoFit/>
            </a:bodyPr>
            <a:lstStyle/>
            <a:p>
              <a:pPr marL="0" lvl="0" indent="0" algn="l">
                <a:lnSpc>
                  <a:spcPts val="3499"/>
                </a:lnSpc>
                <a:spcBef>
                  <a:spcPct val="0"/>
                </a:spcBef>
              </a:pPr>
              <a:r>
                <a:rPr lang="en-US" sz="2499" b="1">
                  <a:solidFill>
                    <a:srgbClr val="F3F0EC"/>
                  </a:solidFill>
                  <a:latin typeface="Century Gothic Paneuropean Bold"/>
                  <a:ea typeface="Century Gothic Paneuropean Bold"/>
                  <a:cs typeface="Century Gothic Paneuropean Bold"/>
                  <a:sym typeface="Century Gothic Paneuropean Bold"/>
                </a:rPr>
                <a:t>H</a:t>
              </a:r>
              <a:r>
                <a:rPr lang="en-US" sz="2499" b="1" u="none">
                  <a:solidFill>
                    <a:srgbClr val="F3F0EC"/>
                  </a:solidFill>
                  <a:latin typeface="Century Gothic Paneuropean Bold"/>
                  <a:ea typeface="Century Gothic Paneuropean Bold"/>
                  <a:cs typeface="Century Gothic Paneuropean Bold"/>
                  <a:sym typeface="Century Gothic Paneuropean Bold"/>
                </a:rPr>
                <a:t>ealth Tools</a:t>
              </a:r>
            </a:p>
          </p:txBody>
        </p:sp>
        <p:sp>
          <p:nvSpPr>
            <p:cNvPr id="12" name="TextBox 12"/>
            <p:cNvSpPr txBox="1"/>
            <p:nvPr/>
          </p:nvSpPr>
          <p:spPr>
            <a:xfrm>
              <a:off x="0" y="819160"/>
              <a:ext cx="9466248" cy="3618019"/>
            </a:xfrm>
            <a:prstGeom prst="rect">
              <a:avLst/>
            </a:prstGeom>
          </p:spPr>
          <p:txBody>
            <a:bodyPr lIns="0" tIns="0" rIns="0" bIns="0" rtlCol="0" anchor="t">
              <a:spAutoFit/>
            </a:bodyPr>
            <a:lstStyle/>
            <a:p>
              <a:pPr marL="474978" lvl="1" indent="-237489" algn="l">
                <a:lnSpc>
                  <a:spcPts val="3079"/>
                </a:lnSpc>
                <a:spcBef>
                  <a:spcPct val="0"/>
                </a:spcBef>
                <a:buFont typeface="Arial"/>
                <a:buChar char="•"/>
              </a:pPr>
              <a:r>
                <a:rPr lang="en-US" sz="2199">
                  <a:solidFill>
                    <a:srgbClr val="F3F0EC"/>
                  </a:solidFill>
                  <a:latin typeface="Century Gothic Paneuropean"/>
                  <a:ea typeface="Century Gothic Paneuropean"/>
                  <a:cs typeface="Century Gothic Paneuropean"/>
                  <a:sym typeface="Century Gothic Paneuropean"/>
                </a:rPr>
                <a:t>BMI &amp; BMR Calculato</a:t>
              </a:r>
              <a:r>
                <a:rPr lang="en-US" sz="2199" u="none">
                  <a:solidFill>
                    <a:srgbClr val="F3F0EC"/>
                  </a:solidFill>
                  <a:latin typeface="Century Gothic Paneuropean"/>
                  <a:ea typeface="Century Gothic Paneuropean"/>
                  <a:cs typeface="Century Gothic Paneuropean"/>
                  <a:sym typeface="Century Gothic Paneuropean"/>
                </a:rPr>
                <a:t>rs: Instant results with user input.</a:t>
              </a:r>
            </a:p>
            <a:p>
              <a:pPr marL="474978" lvl="1" indent="-237489" algn="l">
                <a:lnSpc>
                  <a:spcPts val="3079"/>
                </a:lnSpc>
                <a:spcBef>
                  <a:spcPct val="0"/>
                </a:spcBef>
                <a:buFont typeface="Arial"/>
                <a:buChar char="•"/>
              </a:pPr>
              <a:r>
                <a:rPr lang="en-US" sz="2199" u="none">
                  <a:solidFill>
                    <a:srgbClr val="F3F0EC"/>
                  </a:solidFill>
                  <a:latin typeface="Century Gothic Paneuropean"/>
                  <a:ea typeface="Century Gothic Paneuropean"/>
                  <a:cs typeface="Century Gothic Paneuropean"/>
                  <a:sym typeface="Century Gothic Paneuropean"/>
                </a:rPr>
                <a:t>Dosage Calculator: Personalized medicine dosage calculation.</a:t>
              </a:r>
            </a:p>
            <a:p>
              <a:pPr marL="474978" lvl="1" indent="-237489" algn="l">
                <a:lnSpc>
                  <a:spcPts val="3079"/>
                </a:lnSpc>
                <a:spcBef>
                  <a:spcPct val="0"/>
                </a:spcBef>
                <a:buFont typeface="Arial"/>
                <a:buChar char="•"/>
              </a:pPr>
              <a:r>
                <a:rPr lang="en-US" sz="2199" u="none">
                  <a:solidFill>
                    <a:srgbClr val="F3F0EC"/>
                  </a:solidFill>
                  <a:latin typeface="Century Gothic Paneuropean"/>
                  <a:ea typeface="Century Gothic Paneuropean"/>
                  <a:cs typeface="Century Gothic Paneuropean"/>
                  <a:sym typeface="Century Gothic Paneuropean"/>
                </a:rPr>
                <a:t>Vital Signs Tracking: Monitor BP, heart rate, temperature.</a:t>
              </a:r>
            </a:p>
            <a:p>
              <a:pPr marL="0" lvl="0" indent="0" algn="l">
                <a:lnSpc>
                  <a:spcPts val="3079"/>
                </a:lnSpc>
                <a:spcBef>
                  <a:spcPct val="0"/>
                </a:spcBef>
              </a:pPr>
              <a:endParaRPr lang="en-US" sz="2199" u="none">
                <a:solidFill>
                  <a:srgbClr val="F3F0EC"/>
                </a:solidFill>
                <a:latin typeface="Century Gothic Paneuropean"/>
                <a:ea typeface="Century Gothic Paneuropean"/>
                <a:cs typeface="Century Gothic Paneuropean"/>
                <a:sym typeface="Century Gothic Paneuropean"/>
              </a:endParaRPr>
            </a:p>
          </p:txBody>
        </p:sp>
      </p:grpSp>
      <p:grpSp>
        <p:nvGrpSpPr>
          <p:cNvPr id="13" name="Group 13"/>
          <p:cNvGrpSpPr/>
          <p:nvPr/>
        </p:nvGrpSpPr>
        <p:grpSpPr>
          <a:xfrm>
            <a:off x="9144000" y="6883466"/>
            <a:ext cx="6981103" cy="2937359"/>
            <a:chOff x="0" y="0"/>
            <a:chExt cx="9308137" cy="3916479"/>
          </a:xfrm>
        </p:grpSpPr>
        <p:sp>
          <p:nvSpPr>
            <p:cNvPr id="14" name="TextBox 14"/>
            <p:cNvSpPr txBox="1"/>
            <p:nvPr/>
          </p:nvSpPr>
          <p:spPr>
            <a:xfrm>
              <a:off x="0" y="-38100"/>
              <a:ext cx="5755510" cy="537634"/>
            </a:xfrm>
            <a:prstGeom prst="rect">
              <a:avLst/>
            </a:prstGeom>
          </p:spPr>
          <p:txBody>
            <a:bodyPr lIns="0" tIns="0" rIns="0" bIns="0" rtlCol="0" anchor="t">
              <a:spAutoFit/>
            </a:bodyPr>
            <a:lstStyle/>
            <a:p>
              <a:pPr marL="0" lvl="0" indent="0" algn="l">
                <a:lnSpc>
                  <a:spcPts val="3499"/>
                </a:lnSpc>
                <a:spcBef>
                  <a:spcPct val="0"/>
                </a:spcBef>
              </a:pPr>
              <a:r>
                <a:rPr lang="en-US" sz="2499" b="1">
                  <a:solidFill>
                    <a:srgbClr val="F3F0EC"/>
                  </a:solidFill>
                  <a:latin typeface="Century Gothic Paneuropean Bold"/>
                  <a:ea typeface="Century Gothic Paneuropean Bold"/>
                  <a:cs typeface="Century Gothic Paneuropean Bold"/>
                  <a:sym typeface="Century Gothic Paneuropean Bold"/>
                </a:rPr>
                <a:t>Data &amp; Reports</a:t>
              </a:r>
            </a:p>
          </p:txBody>
        </p:sp>
        <p:sp>
          <p:nvSpPr>
            <p:cNvPr id="15" name="TextBox 15"/>
            <p:cNvSpPr txBox="1"/>
            <p:nvPr/>
          </p:nvSpPr>
          <p:spPr>
            <a:xfrm>
              <a:off x="0" y="819160"/>
              <a:ext cx="9308137" cy="3097319"/>
            </a:xfrm>
            <a:prstGeom prst="rect">
              <a:avLst/>
            </a:prstGeom>
          </p:spPr>
          <p:txBody>
            <a:bodyPr lIns="0" tIns="0" rIns="0" bIns="0" rtlCol="0" anchor="t">
              <a:spAutoFit/>
            </a:bodyPr>
            <a:lstStyle/>
            <a:p>
              <a:pPr marL="474978" lvl="1" indent="-237489" algn="l">
                <a:lnSpc>
                  <a:spcPts val="3079"/>
                </a:lnSpc>
                <a:spcBef>
                  <a:spcPct val="0"/>
                </a:spcBef>
                <a:buFont typeface="Arial"/>
                <a:buChar char="•"/>
              </a:pPr>
              <a:r>
                <a:rPr lang="en-US" sz="2199">
                  <a:solidFill>
                    <a:srgbClr val="F3F0EC"/>
                  </a:solidFill>
                  <a:latin typeface="Century Gothic Paneuropean"/>
                  <a:ea typeface="Century Gothic Paneuropean"/>
                  <a:cs typeface="Century Gothic Paneuropean"/>
                  <a:sym typeface="Century Gothic Paneuropean"/>
                </a:rPr>
                <a:t>Ri</a:t>
              </a:r>
              <a:r>
                <a:rPr lang="en-US" sz="2199" u="none">
                  <a:solidFill>
                    <a:srgbClr val="F3F0EC"/>
                  </a:solidFill>
                  <a:latin typeface="Century Gothic Paneuropean"/>
                  <a:ea typeface="Century Gothic Paneuropean"/>
                  <a:cs typeface="Century Gothic Paneuropean"/>
                  <a:sym typeface="Century Gothic Paneuropean"/>
                </a:rPr>
                <a:t>sk Analysis: Classify patients as low, medium, or high risk.</a:t>
              </a:r>
            </a:p>
            <a:p>
              <a:pPr marL="474978" lvl="1" indent="-237489" algn="l">
                <a:lnSpc>
                  <a:spcPts val="3079"/>
                </a:lnSpc>
                <a:spcBef>
                  <a:spcPct val="0"/>
                </a:spcBef>
                <a:buFont typeface="Arial"/>
                <a:buChar char="•"/>
              </a:pPr>
              <a:r>
                <a:rPr lang="en-US" sz="2199" u="none">
                  <a:solidFill>
                    <a:srgbClr val="F3F0EC"/>
                  </a:solidFill>
                  <a:latin typeface="Century Gothic Paneuropean"/>
                  <a:ea typeface="Century Gothic Paneuropean"/>
                  <a:cs typeface="Century Gothic Paneuropean"/>
                  <a:sym typeface="Century Gothic Paneuropean"/>
                </a:rPr>
                <a:t>Interactive Charts: View trends over time.</a:t>
              </a:r>
            </a:p>
            <a:p>
              <a:pPr marL="474978" lvl="1" indent="-237489" algn="l">
                <a:lnSpc>
                  <a:spcPts val="3079"/>
                </a:lnSpc>
                <a:spcBef>
                  <a:spcPct val="0"/>
                </a:spcBef>
                <a:buFont typeface="Arial"/>
                <a:buChar char="•"/>
              </a:pPr>
              <a:r>
                <a:rPr lang="en-US" sz="2199" u="none">
                  <a:solidFill>
                    <a:srgbClr val="F3F0EC"/>
                  </a:solidFill>
                  <a:latin typeface="Century Gothic Paneuropean"/>
                  <a:ea typeface="Century Gothic Paneuropean"/>
                  <a:cs typeface="Century Gothic Paneuropean"/>
                  <a:sym typeface="Century Gothic Paneuropean"/>
                </a:rPr>
                <a:t>Cloud Storage: Access data securely from anywhere</a:t>
              </a:r>
            </a:p>
            <a:p>
              <a:pPr marL="0" lvl="0" indent="0" algn="l">
                <a:lnSpc>
                  <a:spcPts val="3079"/>
                </a:lnSpc>
                <a:spcBef>
                  <a:spcPct val="0"/>
                </a:spcBef>
              </a:pPr>
              <a:endParaRPr lang="en-US" sz="2199" u="none">
                <a:solidFill>
                  <a:srgbClr val="F3F0EC"/>
                </a:solidFill>
                <a:latin typeface="Century Gothic Paneuropean"/>
                <a:ea typeface="Century Gothic Paneuropean"/>
                <a:cs typeface="Century Gothic Paneuropean"/>
                <a:sym typeface="Century Gothic Paneuropean"/>
              </a:endParaRPr>
            </a:p>
          </p:txBody>
        </p:sp>
      </p:grpSp>
      <p:sp>
        <p:nvSpPr>
          <p:cNvPr id="16" name="TextBox 16"/>
          <p:cNvSpPr txBox="1"/>
          <p:nvPr/>
        </p:nvSpPr>
        <p:spPr>
          <a:xfrm rot="-5400000">
            <a:off x="13503452" y="5283323"/>
            <a:ext cx="8345686" cy="419282"/>
          </a:xfrm>
          <a:prstGeom prst="rect">
            <a:avLst/>
          </a:prstGeom>
        </p:spPr>
        <p:txBody>
          <a:bodyPr lIns="0" tIns="0" rIns="0" bIns="0" rtlCol="0" anchor="t">
            <a:spAutoFit/>
          </a:bodyPr>
          <a:lstStyle/>
          <a:p>
            <a:pPr algn="r">
              <a:lnSpc>
                <a:spcPts val="3500"/>
              </a:lnSpc>
            </a:pPr>
            <a:r>
              <a:rPr lang="en-US" sz="2500" dirty="0">
                <a:solidFill>
                  <a:srgbClr val="000000"/>
                </a:solidFill>
                <a:latin typeface="Century Gothic Paneuropean"/>
                <a:ea typeface="Century Gothic Paneuropean"/>
                <a:cs typeface="Century Gothic Paneuropean"/>
                <a:sym typeface="Century Gothic Paneuropean"/>
              </a:rPr>
              <a:t>BioMaths_Health_Assistant| August 2025</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291444" y="1560909"/>
            <a:ext cx="5802926" cy="5832571"/>
            <a:chOff x="0" y="0"/>
            <a:chExt cx="7737234" cy="7776761"/>
          </a:xfrm>
        </p:grpSpPr>
        <p:sp>
          <p:nvSpPr>
            <p:cNvPr id="3" name="TextBox 3"/>
            <p:cNvSpPr txBox="1"/>
            <p:nvPr/>
          </p:nvSpPr>
          <p:spPr>
            <a:xfrm>
              <a:off x="0" y="57150"/>
              <a:ext cx="7737234" cy="3594523"/>
            </a:xfrm>
            <a:prstGeom prst="rect">
              <a:avLst/>
            </a:prstGeom>
          </p:spPr>
          <p:txBody>
            <a:bodyPr lIns="0" tIns="0" rIns="0" bIns="0" rtlCol="0" anchor="t">
              <a:spAutoFit/>
            </a:bodyPr>
            <a:lstStyle/>
            <a:p>
              <a:pPr algn="l">
                <a:lnSpc>
                  <a:spcPts val="7040"/>
                </a:lnSpc>
              </a:pPr>
              <a:r>
                <a:rPr lang="en-US" sz="6400" b="1">
                  <a:solidFill>
                    <a:srgbClr val="F3F0EC"/>
                  </a:solidFill>
                  <a:latin typeface="Century Gothic Paneuropean Bold"/>
                  <a:ea typeface="Century Gothic Paneuropean Bold"/>
                  <a:cs typeface="Century Gothic Paneuropean Bold"/>
                  <a:sym typeface="Century Gothic Paneuropean Bold"/>
                </a:rPr>
                <a:t>Automated Health Calculations</a:t>
              </a:r>
            </a:p>
          </p:txBody>
        </p:sp>
        <p:sp>
          <p:nvSpPr>
            <p:cNvPr id="4" name="TextBox 4"/>
            <p:cNvSpPr txBox="1"/>
            <p:nvPr/>
          </p:nvSpPr>
          <p:spPr>
            <a:xfrm>
              <a:off x="0" y="4343700"/>
              <a:ext cx="7737234" cy="1083945"/>
            </a:xfrm>
            <a:prstGeom prst="rect">
              <a:avLst/>
            </a:prstGeom>
          </p:spPr>
          <p:txBody>
            <a:bodyPr lIns="0" tIns="0" rIns="0" bIns="0" rtlCol="0" anchor="t">
              <a:spAutoFit/>
            </a:bodyPr>
            <a:lstStyle/>
            <a:p>
              <a:pPr algn="l">
                <a:lnSpc>
                  <a:spcPts val="3359"/>
                </a:lnSpc>
              </a:pPr>
              <a:r>
                <a:rPr lang="en-US" sz="2399" b="1">
                  <a:solidFill>
                    <a:srgbClr val="F3F0EC"/>
                  </a:solidFill>
                  <a:latin typeface="Century Gothic Paneuropean Bold"/>
                  <a:ea typeface="Century Gothic Paneuropean Bold"/>
                  <a:cs typeface="Century Gothic Paneuropean Bold"/>
                  <a:sym typeface="Century Gothic Paneuropean Bold"/>
                </a:rPr>
                <a:t>- BMI &amp; BMR </a:t>
              </a:r>
            </a:p>
            <a:p>
              <a:pPr algn="l">
                <a:lnSpc>
                  <a:spcPts val="3359"/>
                </a:lnSpc>
                <a:spcBef>
                  <a:spcPct val="0"/>
                </a:spcBef>
              </a:pPr>
              <a:r>
                <a:rPr lang="en-US" sz="2399" b="1">
                  <a:solidFill>
                    <a:srgbClr val="F3F0EC"/>
                  </a:solidFill>
                  <a:latin typeface="Century Gothic Paneuropean Bold"/>
                  <a:ea typeface="Century Gothic Paneuropean Bold"/>
                  <a:cs typeface="Century Gothic Paneuropean Bold"/>
                  <a:sym typeface="Century Gothic Paneuropean Bold"/>
                </a:rPr>
                <a:t> - Dosage &amp; Trends</a:t>
              </a:r>
            </a:p>
          </p:txBody>
        </p:sp>
        <p:sp>
          <p:nvSpPr>
            <p:cNvPr id="5" name="TextBox 5"/>
            <p:cNvSpPr txBox="1"/>
            <p:nvPr/>
          </p:nvSpPr>
          <p:spPr>
            <a:xfrm>
              <a:off x="0" y="5720843"/>
              <a:ext cx="7174249" cy="2055919"/>
            </a:xfrm>
            <a:prstGeom prst="rect">
              <a:avLst/>
            </a:prstGeom>
          </p:spPr>
          <p:txBody>
            <a:bodyPr lIns="0" tIns="0" rIns="0" bIns="0" rtlCol="0" anchor="t">
              <a:spAutoFit/>
            </a:bodyPr>
            <a:lstStyle/>
            <a:p>
              <a:pPr marL="0" lvl="0" indent="0" algn="l">
                <a:lnSpc>
                  <a:spcPts val="3079"/>
                </a:lnSpc>
                <a:spcBef>
                  <a:spcPct val="0"/>
                </a:spcBef>
              </a:pPr>
              <a:r>
                <a:rPr lang="en-US" sz="2199" u="none">
                  <a:solidFill>
                    <a:srgbClr val="F3F0EC"/>
                  </a:solidFill>
                  <a:latin typeface="Century Gothic Paneuropean"/>
                  <a:ea typeface="Century Gothic Paneuropean"/>
                  <a:cs typeface="Century Gothic Paneuropean"/>
                  <a:sym typeface="Century Gothic Paneuropean"/>
                </a:rPr>
                <a:t>Instantly computes body metrics and medicine dosage while tracking patterns over time for better patient monitoring.</a:t>
              </a:r>
            </a:p>
          </p:txBody>
        </p:sp>
      </p:grpSp>
      <p:grpSp>
        <p:nvGrpSpPr>
          <p:cNvPr id="6" name="Group 6"/>
          <p:cNvGrpSpPr/>
          <p:nvPr/>
        </p:nvGrpSpPr>
        <p:grpSpPr>
          <a:xfrm>
            <a:off x="-445309" y="8660204"/>
            <a:ext cx="19178618" cy="2932492"/>
            <a:chOff x="0" y="0"/>
            <a:chExt cx="186375649" cy="28497625"/>
          </a:xfrm>
        </p:grpSpPr>
        <p:sp>
          <p:nvSpPr>
            <p:cNvPr id="7" name="Freeform 7"/>
            <p:cNvSpPr/>
            <p:nvPr/>
          </p:nvSpPr>
          <p:spPr>
            <a:xfrm>
              <a:off x="72390" y="72390"/>
              <a:ext cx="186230868" cy="28352846"/>
            </a:xfrm>
            <a:custGeom>
              <a:avLst/>
              <a:gdLst/>
              <a:ahLst/>
              <a:cxnLst/>
              <a:rect l="l" t="t" r="r" b="b"/>
              <a:pathLst>
                <a:path w="186230868" h="28352846">
                  <a:moveTo>
                    <a:pt x="0" y="0"/>
                  </a:moveTo>
                  <a:lnTo>
                    <a:pt x="186230868" y="0"/>
                  </a:lnTo>
                  <a:lnTo>
                    <a:pt x="186230868" y="28352845"/>
                  </a:lnTo>
                  <a:lnTo>
                    <a:pt x="0" y="28352845"/>
                  </a:lnTo>
                  <a:lnTo>
                    <a:pt x="0" y="0"/>
                  </a:lnTo>
                  <a:close/>
                </a:path>
              </a:pathLst>
            </a:custGeom>
            <a:solidFill>
              <a:srgbClr val="F3F0EC"/>
            </a:solidFill>
          </p:spPr>
        </p:sp>
        <p:sp>
          <p:nvSpPr>
            <p:cNvPr id="8" name="Freeform 8"/>
            <p:cNvSpPr/>
            <p:nvPr/>
          </p:nvSpPr>
          <p:spPr>
            <a:xfrm>
              <a:off x="0" y="0"/>
              <a:ext cx="186375650" cy="28497625"/>
            </a:xfrm>
            <a:custGeom>
              <a:avLst/>
              <a:gdLst/>
              <a:ahLst/>
              <a:cxnLst/>
              <a:rect l="l" t="t" r="r" b="b"/>
              <a:pathLst>
                <a:path w="186375650" h="28497625">
                  <a:moveTo>
                    <a:pt x="186230865" y="28352846"/>
                  </a:moveTo>
                  <a:lnTo>
                    <a:pt x="186375650" y="28352846"/>
                  </a:lnTo>
                  <a:lnTo>
                    <a:pt x="186375650" y="28497625"/>
                  </a:lnTo>
                  <a:lnTo>
                    <a:pt x="186230865" y="28497625"/>
                  </a:lnTo>
                  <a:lnTo>
                    <a:pt x="186230865" y="28352846"/>
                  </a:lnTo>
                  <a:close/>
                  <a:moveTo>
                    <a:pt x="0" y="144780"/>
                  </a:moveTo>
                  <a:lnTo>
                    <a:pt x="144780" y="144780"/>
                  </a:lnTo>
                  <a:lnTo>
                    <a:pt x="144780" y="28352846"/>
                  </a:lnTo>
                  <a:lnTo>
                    <a:pt x="0" y="28352846"/>
                  </a:lnTo>
                  <a:lnTo>
                    <a:pt x="0" y="144780"/>
                  </a:lnTo>
                  <a:close/>
                  <a:moveTo>
                    <a:pt x="0" y="28352846"/>
                  </a:moveTo>
                  <a:lnTo>
                    <a:pt x="144780" y="28352846"/>
                  </a:lnTo>
                  <a:lnTo>
                    <a:pt x="144780" y="28497625"/>
                  </a:lnTo>
                  <a:lnTo>
                    <a:pt x="0" y="28497625"/>
                  </a:lnTo>
                  <a:lnTo>
                    <a:pt x="0" y="28352846"/>
                  </a:lnTo>
                  <a:close/>
                  <a:moveTo>
                    <a:pt x="186230865" y="144780"/>
                  </a:moveTo>
                  <a:lnTo>
                    <a:pt x="186375650" y="144780"/>
                  </a:lnTo>
                  <a:lnTo>
                    <a:pt x="186375650" y="28352846"/>
                  </a:lnTo>
                  <a:lnTo>
                    <a:pt x="186230865" y="28352846"/>
                  </a:lnTo>
                  <a:lnTo>
                    <a:pt x="186230865" y="144780"/>
                  </a:lnTo>
                  <a:close/>
                  <a:moveTo>
                    <a:pt x="144780" y="28352846"/>
                  </a:moveTo>
                  <a:lnTo>
                    <a:pt x="186230865" y="28352846"/>
                  </a:lnTo>
                  <a:lnTo>
                    <a:pt x="186230865" y="28497625"/>
                  </a:lnTo>
                  <a:lnTo>
                    <a:pt x="144780" y="28497625"/>
                  </a:lnTo>
                  <a:lnTo>
                    <a:pt x="144780" y="28352846"/>
                  </a:lnTo>
                  <a:close/>
                  <a:moveTo>
                    <a:pt x="186230865" y="0"/>
                  </a:moveTo>
                  <a:lnTo>
                    <a:pt x="186375650" y="0"/>
                  </a:lnTo>
                  <a:lnTo>
                    <a:pt x="186375650" y="144780"/>
                  </a:lnTo>
                  <a:lnTo>
                    <a:pt x="186230865" y="144780"/>
                  </a:lnTo>
                  <a:lnTo>
                    <a:pt x="186230865" y="0"/>
                  </a:lnTo>
                  <a:close/>
                  <a:moveTo>
                    <a:pt x="0" y="0"/>
                  </a:moveTo>
                  <a:lnTo>
                    <a:pt x="144780" y="0"/>
                  </a:lnTo>
                  <a:lnTo>
                    <a:pt x="144780" y="144780"/>
                  </a:lnTo>
                  <a:lnTo>
                    <a:pt x="0" y="144780"/>
                  </a:lnTo>
                  <a:lnTo>
                    <a:pt x="0" y="0"/>
                  </a:lnTo>
                  <a:close/>
                  <a:moveTo>
                    <a:pt x="144780" y="0"/>
                  </a:moveTo>
                  <a:lnTo>
                    <a:pt x="186230865" y="0"/>
                  </a:lnTo>
                  <a:lnTo>
                    <a:pt x="186230865" y="144780"/>
                  </a:lnTo>
                  <a:lnTo>
                    <a:pt x="144780" y="144780"/>
                  </a:lnTo>
                  <a:lnTo>
                    <a:pt x="144780" y="0"/>
                  </a:lnTo>
                  <a:close/>
                </a:path>
              </a:pathLst>
            </a:custGeom>
            <a:solidFill>
              <a:srgbClr val="242424"/>
            </a:solidFill>
          </p:spPr>
        </p:sp>
      </p:grpSp>
      <p:sp>
        <p:nvSpPr>
          <p:cNvPr id="9" name="Freeform 9"/>
          <p:cNvSpPr/>
          <p:nvPr/>
        </p:nvSpPr>
        <p:spPr>
          <a:xfrm>
            <a:off x="693205" y="415114"/>
            <a:ext cx="3747786" cy="8517695"/>
          </a:xfrm>
          <a:custGeom>
            <a:avLst/>
            <a:gdLst/>
            <a:ahLst/>
            <a:cxnLst/>
            <a:rect l="l" t="t" r="r" b="b"/>
            <a:pathLst>
              <a:path w="3747786" h="8517695">
                <a:moveTo>
                  <a:pt x="0" y="0"/>
                </a:moveTo>
                <a:lnTo>
                  <a:pt x="3747786" y="0"/>
                </a:lnTo>
                <a:lnTo>
                  <a:pt x="3747786" y="8517695"/>
                </a:lnTo>
                <a:lnTo>
                  <a:pt x="0" y="85176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11769661" y="1560909"/>
            <a:ext cx="6090457" cy="5442046"/>
            <a:chOff x="0" y="0"/>
            <a:chExt cx="8120609" cy="7256061"/>
          </a:xfrm>
        </p:grpSpPr>
        <p:sp>
          <p:nvSpPr>
            <p:cNvPr id="11" name="TextBox 11"/>
            <p:cNvSpPr txBox="1"/>
            <p:nvPr/>
          </p:nvSpPr>
          <p:spPr>
            <a:xfrm>
              <a:off x="0" y="57150"/>
              <a:ext cx="8120609" cy="3594523"/>
            </a:xfrm>
            <a:prstGeom prst="rect">
              <a:avLst/>
            </a:prstGeom>
          </p:spPr>
          <p:txBody>
            <a:bodyPr lIns="0" tIns="0" rIns="0" bIns="0" rtlCol="0" anchor="t">
              <a:spAutoFit/>
            </a:bodyPr>
            <a:lstStyle/>
            <a:p>
              <a:pPr algn="l">
                <a:lnSpc>
                  <a:spcPts val="7040"/>
                </a:lnSpc>
              </a:pPr>
              <a:r>
                <a:rPr lang="en-US" sz="6400" b="1">
                  <a:solidFill>
                    <a:srgbClr val="F3F0EC"/>
                  </a:solidFill>
                  <a:latin typeface="Century Gothic Paneuropean Bold"/>
                  <a:ea typeface="Century Gothic Paneuropean Bold"/>
                  <a:cs typeface="Century Gothic Paneuropean Bold"/>
                  <a:sym typeface="Century Gothic Paneuropean Bold"/>
                </a:rPr>
                <a:t>Risk Assessment &amp; Visualization</a:t>
              </a:r>
            </a:p>
          </p:txBody>
        </p:sp>
        <p:sp>
          <p:nvSpPr>
            <p:cNvPr id="12" name="TextBox 12"/>
            <p:cNvSpPr txBox="1"/>
            <p:nvPr/>
          </p:nvSpPr>
          <p:spPr>
            <a:xfrm>
              <a:off x="0" y="4343700"/>
              <a:ext cx="8120609" cy="1083945"/>
            </a:xfrm>
            <a:prstGeom prst="rect">
              <a:avLst/>
            </a:prstGeom>
          </p:spPr>
          <p:txBody>
            <a:bodyPr lIns="0" tIns="0" rIns="0" bIns="0" rtlCol="0" anchor="t">
              <a:spAutoFit/>
            </a:bodyPr>
            <a:lstStyle/>
            <a:p>
              <a:pPr algn="l">
                <a:lnSpc>
                  <a:spcPts val="3359"/>
                </a:lnSpc>
                <a:spcBef>
                  <a:spcPct val="0"/>
                </a:spcBef>
              </a:pPr>
              <a:r>
                <a:rPr lang="en-US" sz="2399" b="1">
                  <a:solidFill>
                    <a:srgbClr val="F3F0EC"/>
                  </a:solidFill>
                  <a:latin typeface="Century Gothic Paneuropean Bold"/>
                  <a:ea typeface="Century Gothic Paneuropean Bold"/>
                  <a:cs typeface="Century Gothic Paneuropean Bold"/>
                  <a:sym typeface="Century Gothic Paneuropean Bold"/>
                </a:rPr>
                <a:t>- Risk Classification </a:t>
              </a:r>
            </a:p>
            <a:p>
              <a:pPr algn="l">
                <a:lnSpc>
                  <a:spcPts val="3359"/>
                </a:lnSpc>
                <a:spcBef>
                  <a:spcPct val="0"/>
                </a:spcBef>
              </a:pPr>
              <a:r>
                <a:rPr lang="en-US" sz="2399" b="1">
                  <a:solidFill>
                    <a:srgbClr val="F3F0EC"/>
                  </a:solidFill>
                  <a:latin typeface="Century Gothic Paneuropean Bold"/>
                  <a:ea typeface="Century Gothic Paneuropean Bold"/>
                  <a:cs typeface="Century Gothic Paneuropean Bold"/>
                  <a:sym typeface="Century Gothic Paneuropean Bold"/>
                </a:rPr>
                <a:t> - Interactive Charts</a:t>
              </a:r>
            </a:p>
          </p:txBody>
        </p:sp>
        <p:sp>
          <p:nvSpPr>
            <p:cNvPr id="13" name="TextBox 13"/>
            <p:cNvSpPr txBox="1"/>
            <p:nvPr/>
          </p:nvSpPr>
          <p:spPr>
            <a:xfrm>
              <a:off x="0" y="5720843"/>
              <a:ext cx="7114957" cy="1535219"/>
            </a:xfrm>
            <a:prstGeom prst="rect">
              <a:avLst/>
            </a:prstGeom>
          </p:spPr>
          <p:txBody>
            <a:bodyPr lIns="0" tIns="0" rIns="0" bIns="0" rtlCol="0" anchor="t">
              <a:spAutoFit/>
            </a:bodyPr>
            <a:lstStyle/>
            <a:p>
              <a:pPr marL="0" lvl="0" indent="0" algn="l">
                <a:lnSpc>
                  <a:spcPts val="3079"/>
                </a:lnSpc>
                <a:spcBef>
                  <a:spcPct val="0"/>
                </a:spcBef>
              </a:pPr>
              <a:r>
                <a:rPr lang="en-US" sz="2199">
                  <a:solidFill>
                    <a:srgbClr val="F3F0EC"/>
                  </a:solidFill>
                  <a:latin typeface="Century Gothic Paneuropean"/>
                  <a:ea typeface="Century Gothic Paneuropean"/>
                  <a:cs typeface="Century Gothic Paneuropean"/>
                  <a:sym typeface="Century Gothic Paneuropean"/>
                </a:rPr>
                <a:t>Ca</a:t>
              </a:r>
              <a:r>
                <a:rPr lang="en-US" sz="2199" u="none">
                  <a:solidFill>
                    <a:srgbClr val="F3F0EC"/>
                  </a:solidFill>
                  <a:latin typeface="Century Gothic Paneuropean"/>
                  <a:ea typeface="Century Gothic Paneuropean"/>
                  <a:cs typeface="Century Gothic Paneuropean"/>
                  <a:sym typeface="Century Gothic Paneuropean"/>
                </a:rPr>
                <a:t>tegorizes patients into risk levels and displays health data in real-time charts for quick and clear analysis.</a:t>
              </a:r>
            </a:p>
          </p:txBody>
        </p:sp>
      </p:grpSp>
      <p:sp>
        <p:nvSpPr>
          <p:cNvPr id="14" name="TextBox 14"/>
          <p:cNvSpPr txBox="1"/>
          <p:nvPr/>
        </p:nvSpPr>
        <p:spPr>
          <a:xfrm>
            <a:off x="5720432" y="9210675"/>
            <a:ext cx="11538868" cy="422273"/>
          </a:xfrm>
          <a:prstGeom prst="rect">
            <a:avLst/>
          </a:prstGeom>
        </p:spPr>
        <p:txBody>
          <a:bodyPr lIns="0" tIns="0" rIns="0" bIns="0" rtlCol="0" anchor="t">
            <a:spAutoFit/>
          </a:bodyPr>
          <a:lstStyle/>
          <a:p>
            <a:pPr algn="r">
              <a:lnSpc>
                <a:spcPts val="3500"/>
              </a:lnSpc>
            </a:pPr>
            <a:r>
              <a:rPr lang="en-US" sz="2500" dirty="0">
                <a:solidFill>
                  <a:srgbClr val="000000"/>
                </a:solidFill>
                <a:latin typeface="Century Gothic Paneuropean"/>
                <a:ea typeface="Century Gothic Paneuropean"/>
                <a:cs typeface="Century Gothic Paneuropean"/>
                <a:sym typeface="Century Gothic Paneuropean"/>
              </a:rPr>
              <a:t>BioMaths_Health_Assistant| August 2025</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439882" y="5925542"/>
            <a:ext cx="1174588" cy="4114800"/>
          </a:xfrm>
          <a:custGeom>
            <a:avLst/>
            <a:gdLst/>
            <a:ahLst/>
            <a:cxnLst/>
            <a:rect l="l" t="t" r="r" b="b"/>
            <a:pathLst>
              <a:path w="1174588" h="4114800">
                <a:moveTo>
                  <a:pt x="0" y="0"/>
                </a:moveTo>
                <a:lnTo>
                  <a:pt x="1174588" y="0"/>
                </a:lnTo>
                <a:lnTo>
                  <a:pt x="117458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097769" y="5925542"/>
            <a:ext cx="905256" cy="4114800"/>
          </a:xfrm>
          <a:custGeom>
            <a:avLst/>
            <a:gdLst/>
            <a:ahLst/>
            <a:cxnLst/>
            <a:rect l="l" t="t" r="r" b="b"/>
            <a:pathLst>
              <a:path w="905256" h="4114800">
                <a:moveTo>
                  <a:pt x="0" y="0"/>
                </a:moveTo>
                <a:lnTo>
                  <a:pt x="905256" y="0"/>
                </a:lnTo>
                <a:lnTo>
                  <a:pt x="90525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5486323" y="5925542"/>
            <a:ext cx="1114737" cy="4114800"/>
          </a:xfrm>
          <a:custGeom>
            <a:avLst/>
            <a:gdLst/>
            <a:ahLst/>
            <a:cxnLst/>
            <a:rect l="l" t="t" r="r" b="b"/>
            <a:pathLst>
              <a:path w="1114737" h="4114800">
                <a:moveTo>
                  <a:pt x="0" y="0"/>
                </a:moveTo>
                <a:lnTo>
                  <a:pt x="1114736" y="0"/>
                </a:lnTo>
                <a:lnTo>
                  <a:pt x="111473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7084357" y="5925542"/>
            <a:ext cx="1458884" cy="4114800"/>
          </a:xfrm>
          <a:custGeom>
            <a:avLst/>
            <a:gdLst/>
            <a:ahLst/>
            <a:cxnLst/>
            <a:rect l="l" t="t" r="r" b="b"/>
            <a:pathLst>
              <a:path w="1458884" h="4114800">
                <a:moveTo>
                  <a:pt x="0" y="0"/>
                </a:moveTo>
                <a:lnTo>
                  <a:pt x="1458884" y="0"/>
                </a:lnTo>
                <a:lnTo>
                  <a:pt x="145888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9026539" y="5925542"/>
            <a:ext cx="1077329" cy="4114800"/>
          </a:xfrm>
          <a:custGeom>
            <a:avLst/>
            <a:gdLst/>
            <a:ahLst/>
            <a:cxnLst/>
            <a:rect l="l" t="t" r="r" b="b"/>
            <a:pathLst>
              <a:path w="1077329" h="4114800">
                <a:moveTo>
                  <a:pt x="0" y="0"/>
                </a:moveTo>
                <a:lnTo>
                  <a:pt x="1077330" y="0"/>
                </a:lnTo>
                <a:lnTo>
                  <a:pt x="107733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0587167" y="5925542"/>
            <a:ext cx="1069848" cy="4114800"/>
          </a:xfrm>
          <a:custGeom>
            <a:avLst/>
            <a:gdLst/>
            <a:ahLst/>
            <a:cxnLst/>
            <a:rect l="l" t="t" r="r" b="b"/>
            <a:pathLst>
              <a:path w="1069848" h="4114800">
                <a:moveTo>
                  <a:pt x="0" y="0"/>
                </a:moveTo>
                <a:lnTo>
                  <a:pt x="1069848" y="0"/>
                </a:lnTo>
                <a:lnTo>
                  <a:pt x="106984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a:off x="12140313" y="5925542"/>
            <a:ext cx="1630957" cy="4114800"/>
          </a:xfrm>
          <a:custGeom>
            <a:avLst/>
            <a:gdLst/>
            <a:ahLst/>
            <a:cxnLst/>
            <a:rect l="l" t="t" r="r" b="b"/>
            <a:pathLst>
              <a:path w="1630957" h="4114800">
                <a:moveTo>
                  <a:pt x="0" y="0"/>
                </a:moveTo>
                <a:lnTo>
                  <a:pt x="1630957" y="0"/>
                </a:lnTo>
                <a:lnTo>
                  <a:pt x="1630957"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Freeform 9"/>
          <p:cNvSpPr/>
          <p:nvPr/>
        </p:nvSpPr>
        <p:spPr>
          <a:xfrm>
            <a:off x="14254568" y="5925542"/>
            <a:ext cx="1593550" cy="4114800"/>
          </a:xfrm>
          <a:custGeom>
            <a:avLst/>
            <a:gdLst/>
            <a:ahLst/>
            <a:cxnLst/>
            <a:rect l="l" t="t" r="r" b="b"/>
            <a:pathLst>
              <a:path w="1593550" h="4114800">
                <a:moveTo>
                  <a:pt x="0" y="0"/>
                </a:moveTo>
                <a:lnTo>
                  <a:pt x="1593550" y="0"/>
                </a:lnTo>
                <a:lnTo>
                  <a:pt x="1593550"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0" name="TextBox 10"/>
          <p:cNvSpPr txBox="1"/>
          <p:nvPr/>
        </p:nvSpPr>
        <p:spPr>
          <a:xfrm>
            <a:off x="9896742" y="2027555"/>
            <a:ext cx="7362558" cy="3506470"/>
          </a:xfrm>
          <a:prstGeom prst="rect">
            <a:avLst/>
          </a:prstGeom>
        </p:spPr>
        <p:txBody>
          <a:bodyPr lIns="0" tIns="0" rIns="0" bIns="0" rtlCol="0" anchor="t">
            <a:spAutoFit/>
          </a:bodyPr>
          <a:lstStyle/>
          <a:p>
            <a:pPr algn="l">
              <a:lnSpc>
                <a:spcPts val="3079"/>
              </a:lnSpc>
              <a:spcBef>
                <a:spcPct val="0"/>
              </a:spcBef>
            </a:pPr>
            <a:r>
              <a:rPr lang="en-US" sz="2199">
                <a:solidFill>
                  <a:srgbClr val="F3F0EC"/>
                </a:solidFill>
                <a:latin typeface="Century Gothic Paneuropean"/>
                <a:ea typeface="Century Gothic Paneuropean"/>
                <a:cs typeface="Century Gothic Paneuropean"/>
                <a:sym typeface="Century Gothic Paneuropean"/>
              </a:rPr>
              <a:t>Interactive Analysis:</a:t>
            </a:r>
          </a:p>
          <a:p>
            <a:pPr algn="l">
              <a:lnSpc>
                <a:spcPts val="3079"/>
              </a:lnSpc>
              <a:spcBef>
                <a:spcPct val="0"/>
              </a:spcBef>
            </a:pPr>
            <a:r>
              <a:rPr lang="en-US" sz="2199">
                <a:solidFill>
                  <a:srgbClr val="F3F0EC"/>
                </a:solidFill>
                <a:latin typeface="Century Gothic Paneuropean"/>
                <a:ea typeface="Century Gothic Paneuropean"/>
                <a:cs typeface="Century Gothic Paneuropean"/>
                <a:sym typeface="Century Gothic Paneuropean"/>
              </a:rPr>
              <a:t> The system’s interactive analysis tools allow users to filter data by patient name, date range, or specific health parameter. This makes it possible to focus on individual cases or compare multiple patients’ health trends side by side. With visual trends and patterns clearly shown, healthcare providers can identify risks earlier, track treatment effectiveness, and ensure better patient care.</a:t>
            </a:r>
          </a:p>
        </p:txBody>
      </p:sp>
      <p:sp>
        <p:nvSpPr>
          <p:cNvPr id="11" name="TextBox 11"/>
          <p:cNvSpPr txBox="1"/>
          <p:nvPr/>
        </p:nvSpPr>
        <p:spPr>
          <a:xfrm>
            <a:off x="1501585" y="2027555"/>
            <a:ext cx="8063619" cy="3506470"/>
          </a:xfrm>
          <a:prstGeom prst="rect">
            <a:avLst/>
          </a:prstGeom>
        </p:spPr>
        <p:txBody>
          <a:bodyPr lIns="0" tIns="0" rIns="0" bIns="0" rtlCol="0" anchor="t">
            <a:spAutoFit/>
          </a:bodyPr>
          <a:lstStyle/>
          <a:p>
            <a:pPr algn="l">
              <a:lnSpc>
                <a:spcPts val="3079"/>
              </a:lnSpc>
            </a:pPr>
            <a:r>
              <a:rPr lang="en-US" sz="2199" b="1">
                <a:solidFill>
                  <a:srgbClr val="F3F0EC"/>
                </a:solidFill>
                <a:latin typeface="Century Gothic Paneuropean Bold"/>
                <a:ea typeface="Century Gothic Paneuropean Bold"/>
                <a:cs typeface="Century Gothic Paneuropean Bold"/>
                <a:sym typeface="Century Gothic Paneuropean Bold"/>
              </a:rPr>
              <a:t>Live Charts:</a:t>
            </a:r>
          </a:p>
          <a:p>
            <a:pPr algn="l">
              <a:lnSpc>
                <a:spcPts val="3079"/>
              </a:lnSpc>
              <a:spcBef>
                <a:spcPct val="0"/>
              </a:spcBef>
            </a:pPr>
            <a:r>
              <a:rPr lang="en-US" sz="2199" b="1">
                <a:solidFill>
                  <a:srgbClr val="F3F0EC"/>
                </a:solidFill>
                <a:latin typeface="Century Gothic Paneuropean Bold"/>
                <a:ea typeface="Century Gothic Paneuropean Bold"/>
                <a:cs typeface="Century Gothic Paneuropean Bold"/>
                <a:sym typeface="Century Gothic Paneuropean Bold"/>
              </a:rPr>
              <a:t> The BioMath Health Assistant features live, auto-updating charts that instantly display changes in patient health metrics. These visual tools allow healthcare professionals to quickly interpret data such as vital signs, BMI, and other key indicators. By seeing progress in a visual format, decision-making becomes faster and more accurate, reducing the need to go through lengthy tables of numbers.</a:t>
            </a:r>
          </a:p>
        </p:txBody>
      </p:sp>
      <p:sp>
        <p:nvSpPr>
          <p:cNvPr id="12" name="TextBox 12"/>
          <p:cNvSpPr txBox="1"/>
          <p:nvPr/>
        </p:nvSpPr>
        <p:spPr>
          <a:xfrm>
            <a:off x="2139995" y="542925"/>
            <a:ext cx="14008010" cy="971550"/>
          </a:xfrm>
          <a:prstGeom prst="rect">
            <a:avLst/>
          </a:prstGeom>
        </p:spPr>
        <p:txBody>
          <a:bodyPr lIns="0" tIns="0" rIns="0" bIns="0" rtlCol="0" anchor="t">
            <a:spAutoFit/>
          </a:bodyPr>
          <a:lstStyle/>
          <a:p>
            <a:pPr algn="ctr">
              <a:lnSpc>
                <a:spcPts val="7679"/>
              </a:lnSpc>
            </a:pPr>
            <a:r>
              <a:rPr lang="en-US" sz="6399" b="1">
                <a:solidFill>
                  <a:srgbClr val="F3F0EC"/>
                </a:solidFill>
                <a:latin typeface="Century Gothic Paneuropean Bold"/>
                <a:ea typeface="Century Gothic Paneuropean Bold"/>
                <a:cs typeface="Century Gothic Paneuropean Bold"/>
                <a:sym typeface="Century Gothic Paneuropean Bold"/>
              </a:rPr>
              <a:t>Data Visualization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TotalTime>
  <Words>885</Words>
  <Application>Microsoft Office PowerPoint</Application>
  <PresentationFormat>Custom</PresentationFormat>
  <Paragraphs>100</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Century Gothic Paneuropean Bold</vt:lpstr>
      <vt:lpstr>Calibri</vt:lpstr>
      <vt:lpstr>Arial</vt:lpstr>
      <vt:lpstr>Century Gothic Paneuropean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Minimalist Simple Outline Illustrated How Vaccines Work Medical Healthcare Education Presentation</dc:title>
  <cp:lastModifiedBy>JG hindu vidyalaya MHSS Girija Seshadri</cp:lastModifiedBy>
  <cp:revision>3</cp:revision>
  <dcterms:created xsi:type="dcterms:W3CDTF">2006-08-16T00:00:00Z</dcterms:created>
  <dcterms:modified xsi:type="dcterms:W3CDTF">2025-08-21T09:09:03Z</dcterms:modified>
  <dc:identifier>DAGwIvzAOjs</dc:identifier>
</cp:coreProperties>
</file>